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  <p:sldMasterId id="2147483766" r:id="rId2"/>
  </p:sldMasterIdLst>
  <p:notesMasterIdLst>
    <p:notesMasterId r:id="rId55"/>
  </p:notesMasterIdLst>
  <p:sldIdLst>
    <p:sldId id="401" r:id="rId3"/>
    <p:sldId id="257" r:id="rId4"/>
    <p:sldId id="572" r:id="rId5"/>
    <p:sldId id="576" r:id="rId6"/>
    <p:sldId id="577" r:id="rId7"/>
    <p:sldId id="578" r:id="rId8"/>
    <p:sldId id="579" r:id="rId9"/>
    <p:sldId id="580" r:id="rId10"/>
    <p:sldId id="581" r:id="rId11"/>
    <p:sldId id="582" r:id="rId12"/>
    <p:sldId id="583" r:id="rId13"/>
    <p:sldId id="634" r:id="rId14"/>
    <p:sldId id="624" r:id="rId15"/>
    <p:sldId id="619" r:id="rId16"/>
    <p:sldId id="587" r:id="rId17"/>
    <p:sldId id="588" r:id="rId18"/>
    <p:sldId id="625" r:id="rId19"/>
    <p:sldId id="626" r:id="rId20"/>
    <p:sldId id="591" r:id="rId21"/>
    <p:sldId id="620" r:id="rId22"/>
    <p:sldId id="621" r:id="rId23"/>
    <p:sldId id="627" r:id="rId24"/>
    <p:sldId id="622" r:id="rId25"/>
    <p:sldId id="623" r:id="rId26"/>
    <p:sldId id="597" r:id="rId27"/>
    <p:sldId id="598" r:id="rId28"/>
    <p:sldId id="599" r:id="rId29"/>
    <p:sldId id="600" r:id="rId30"/>
    <p:sldId id="601" r:id="rId31"/>
    <p:sldId id="602" r:id="rId32"/>
    <p:sldId id="603" r:id="rId33"/>
    <p:sldId id="604" r:id="rId34"/>
    <p:sldId id="605" r:id="rId35"/>
    <p:sldId id="630" r:id="rId36"/>
    <p:sldId id="607" r:id="rId37"/>
    <p:sldId id="608" r:id="rId38"/>
    <p:sldId id="609" r:id="rId39"/>
    <p:sldId id="610" r:id="rId40"/>
    <p:sldId id="611" r:id="rId41"/>
    <p:sldId id="612" r:id="rId42"/>
    <p:sldId id="613" r:id="rId43"/>
    <p:sldId id="614" r:id="rId44"/>
    <p:sldId id="615" r:id="rId45"/>
    <p:sldId id="616" r:id="rId46"/>
    <p:sldId id="631" r:id="rId47"/>
    <p:sldId id="632" r:id="rId48"/>
    <p:sldId id="618" r:id="rId49"/>
    <p:sldId id="402" r:id="rId50"/>
    <p:sldId id="513" r:id="rId51"/>
    <p:sldId id="404" r:id="rId52"/>
    <p:sldId id="629" r:id="rId53"/>
    <p:sldId id="628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D3F44C91-3BA7-4281-8574-3F307E499921}">
          <p14:sldIdLst>
            <p14:sldId id="401"/>
            <p14:sldId id="257"/>
            <p14:sldId id="572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634"/>
            <p14:sldId id="624"/>
            <p14:sldId id="619"/>
            <p14:sldId id="587"/>
            <p14:sldId id="588"/>
            <p14:sldId id="625"/>
            <p14:sldId id="626"/>
            <p14:sldId id="591"/>
            <p14:sldId id="620"/>
            <p14:sldId id="621"/>
            <p14:sldId id="627"/>
            <p14:sldId id="622"/>
            <p14:sldId id="623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30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31"/>
            <p14:sldId id="632"/>
            <p14:sldId id="618"/>
            <p14:sldId id="402"/>
          </p14:sldIdLst>
        </p14:section>
        <p14:section name="Appendix: Image Descriptions for Unsighted Students" id="{18C3DBE0-DF1C-434E-AFD7-31C5F583D067}">
          <p14:sldIdLst>
            <p14:sldId id="513"/>
            <p14:sldId id="404"/>
            <p14:sldId id="629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orient="horz" pos="3504" userDrawn="1">
          <p15:clr>
            <a:srgbClr val="A4A3A4"/>
          </p15:clr>
        </p15:guide>
        <p15:guide id="6" orient="horz" pos="991" userDrawn="1">
          <p15:clr>
            <a:srgbClr val="A4A3A4"/>
          </p15:clr>
        </p15:guide>
        <p15:guide id="7" orient="horz" pos="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z Moliski" initials="" lastIdx="25" clrIdx="0"/>
  <p:cmAuthor id="1" name="Samuel Joseph Frame" initials="SJF" lastIdx="11" clrIdx="1"/>
  <p:cmAuthor id="2" name="Microsoft Office User" initials="MOU" lastIdx="3" clrIdx="2"/>
  <p:cmAuthor id="3" name="Agate Development" initials="AD" lastIdx="2" clrIdx="3"/>
  <p:cmAuthor id="4" name="1769" initials="1" lastIdx="28" clrIdx="4">
    <p:extLst>
      <p:ext uri="{19B8F6BF-5375-455C-9EA6-DF929625EA0E}">
        <p15:presenceInfo xmlns:p15="http://schemas.microsoft.com/office/powerpoint/2012/main" userId="176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84"/>
    <a:srgbClr val="002495"/>
    <a:srgbClr val="00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3852" autoAdjust="0"/>
  </p:normalViewPr>
  <p:slideViewPr>
    <p:cSldViewPr>
      <p:cViewPr varScale="1">
        <p:scale>
          <a:sx n="64" d="100"/>
          <a:sy n="64" d="100"/>
        </p:scale>
        <p:origin x="312" y="66"/>
      </p:cViewPr>
      <p:guideLst>
        <p:guide pos="288"/>
        <p:guide pos="5472"/>
        <p:guide orient="horz" pos="3504"/>
        <p:guide orient="horz" pos="991"/>
        <p:guide orient="horz" pos="888"/>
      </p:guideLst>
    </p:cSldViewPr>
  </p:slideViewPr>
  <p:outlineViewPr>
    <p:cViewPr>
      <p:scale>
        <a:sx n="33" d="100"/>
        <a:sy n="33" d="100"/>
      </p:scale>
      <p:origin x="0" y="-26837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7" Type="http://schemas.openxmlformats.org/officeDocument/2006/relationships/image" Target="../media/image113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16.wmf"/><Relationship Id="rId7" Type="http://schemas.openxmlformats.org/officeDocument/2006/relationships/image" Target="../media/image120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image" Target="../media/image123.wmf"/><Relationship Id="rId1" Type="http://schemas.openxmlformats.org/officeDocument/2006/relationships/image" Target="../media/image122.e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C75103D-9994-411B-83F1-CA97D5FFCEE2}" type="datetimeFigureOut">
              <a:rPr lang="en-US"/>
              <a:pPr>
                <a:defRPr/>
              </a:pPr>
              <a:t>7/13/2021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CE43C7-7701-4DA9-9326-FB9088196B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30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2AECE-B744-40D0-91C9-443F42ED171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CE43C7-7701-4DA9-9326-FB9088196BE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0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200" y="6594475"/>
            <a:ext cx="1752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McGraw-Hill/Irwin</a:t>
            </a:r>
          </a:p>
        </p:txBody>
      </p:sp>
    </p:spTree>
    <p:extLst>
      <p:ext uri="{BB962C8B-B14F-4D97-AF65-F5344CB8AC3E}">
        <p14:creationId xmlns:p14="http://schemas.microsoft.com/office/powerpoint/2010/main" val="40157029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2A3250-1A2F-4F8F-8D6A-630753A6FE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4724400"/>
            <a:ext cx="8229600" cy="457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69EE25-EE38-47E0-94D4-C9CA057861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5334000"/>
            <a:ext cx="8229600" cy="3048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38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229100" y="18669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Times New Roman" pitchFamily="18" charset="0"/>
              </a:rPr>
              <a:t>6-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Times New Roman" pitchFamily="18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08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23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685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1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07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70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326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994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8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200"/>
          </a:xfrm>
        </p:spPr>
        <p:txBody>
          <a:bodyPr/>
          <a:lstStyle>
            <a:lvl1pPr marL="292608" indent="-292608"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5652247"/>
            <a:ext cx="8229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657915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11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013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5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71032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3845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48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968060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F7FE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BUSINESS STATISTICS: COMMUNICATING WITH NUMBERS, 4e | Jaggia, Kelly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McGraw Hill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</a:t>
            </a:r>
            <a:r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t>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981200"/>
            <a:ext cx="8229600" cy="335280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+mj-lt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1022" y="1447799"/>
            <a:ext cx="8229600" cy="43866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1022" y="5428736"/>
            <a:ext cx="8229600" cy="438664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1098957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1559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6294FC-65FE-4591-B195-5755519663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4200"/>
            <a:ext cx="8229600" cy="1447800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0850" y="5715000"/>
            <a:ext cx="8229600" cy="228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1320340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74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33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35814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1493838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57200" y="5581744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59961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445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87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24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54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44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825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464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911029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933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57200" y="5562600"/>
            <a:ext cx="8229600" cy="3810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 algn="ctr">
              <a:buNone/>
              <a:defRPr sz="1200">
                <a:latin typeface="+mn-lt"/>
              </a:defRPr>
            </a:lvl2pPr>
            <a:lvl3pPr marL="914400" indent="0" algn="ctr">
              <a:buNone/>
              <a:defRPr sz="1200">
                <a:latin typeface="+mn-lt"/>
              </a:defRPr>
            </a:lvl3pPr>
            <a:lvl4pPr marL="1371600" indent="0" algn="ctr">
              <a:buNone/>
              <a:defRPr sz="1200">
                <a:latin typeface="+mn-lt"/>
              </a:defRPr>
            </a:lvl4pPr>
            <a:lvl5pPr marL="1828800" indent="0" algn="ctr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17375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9600" y="1600202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600" y="2667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19600" y="3810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19600" y="4953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07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0400" y="1600202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00400" y="2667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200400" y="3810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00400" y="4953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38800" y="1600200"/>
            <a:ext cx="3048000" cy="9906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2667000"/>
            <a:ext cx="3048000" cy="9144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638800" y="3779838"/>
            <a:ext cx="3048000" cy="9144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38800" y="4876800"/>
            <a:ext cx="3048000" cy="9906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724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05000" y="1600202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905000" y="2667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05000" y="3810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05000" y="4953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57600" y="16002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57600" y="2667000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657600" y="3779838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0" y="48768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9C7A56-C5F3-419A-B411-BC403749F6C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56250" y="1625601"/>
            <a:ext cx="1454150" cy="1011237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AB83BC9-110F-44D1-AF5B-A9EED841CF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56250" y="2865438"/>
            <a:ext cx="1524000" cy="914399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2E8DD94-49E0-41C8-9EDD-89868D0C3DD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556250" y="3932238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8246997-BB09-4BD7-B539-06C86CD0853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556250" y="4999038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DEEC375-ADFB-498C-AD8D-6F2C8892474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391400" y="1646238"/>
            <a:ext cx="1371600" cy="8382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82338FD-6514-4162-B782-2E662826F8F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91400" y="2865438"/>
            <a:ext cx="1371600" cy="1036638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481182C-BD96-430B-A20F-98164EACDDD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7391400" y="4038600"/>
            <a:ext cx="1524000" cy="6858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12D13B7-EAFF-4417-8AAA-F1492887D2B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391400" y="4953000"/>
            <a:ext cx="1524000" cy="914400"/>
          </a:xfrm>
        </p:spPr>
        <p:txBody>
          <a:bodyPr>
            <a:noAutofit/>
          </a:bodyPr>
          <a:lstStyle>
            <a:lvl1pPr algn="l"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28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61998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38400"/>
            <a:ext cx="8229600" cy="6096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00400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343400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5334000"/>
            <a:ext cx="8229600" cy="6096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00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6-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8006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377902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E25B61-33BC-4BBC-A97B-742A6A1FBF1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6-</a:t>
            </a:r>
            <a:fld id="{6C8002A7-30CA-4089-9E17-8C4E1B81BF6C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8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62" r:id="rId3"/>
    <p:sldLayoutId id="2147483758" r:id="rId4"/>
    <p:sldLayoutId id="2147483759" r:id="rId5"/>
    <p:sldLayoutId id="2147483763" r:id="rId6"/>
    <p:sldLayoutId id="2147483764" r:id="rId7"/>
    <p:sldLayoutId id="2147483761" r:id="rId8"/>
    <p:sldLayoutId id="2147483760" r:id="rId9"/>
    <p:sldLayoutId id="2147483765" r:id="rId10"/>
    <p:sldLayoutId id="2147483755" r:id="rId11"/>
    <p:sldLayoutId id="2147483745" r:id="rId12"/>
    <p:sldLayoutId id="2147483746" r:id="rId13"/>
    <p:sldLayoutId id="2147483747" r:id="rId14"/>
    <p:sldLayoutId id="2147483749" r:id="rId15"/>
    <p:sldLayoutId id="2147483748" r:id="rId16"/>
    <p:sldLayoutId id="2147483750" r:id="rId17"/>
    <p:sldLayoutId id="2147483751" r:id="rId18"/>
    <p:sldLayoutId id="2147483752" r:id="rId19"/>
    <p:sldLayoutId id="2147483753" r:id="rId20"/>
    <p:sldLayoutId id="2147483756" r:id="rId21"/>
    <p:sldLayoutId id="2147483757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1F4984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5177" y="644928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691DE-486E-4A32-88AD-38CD65707634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000" dirty="0">
                <a:latin typeface="Helvetica"/>
                <a:cs typeface="Helvetica"/>
              </a:rPr>
              <a:t>2-</a:t>
            </a:r>
            <a:fld id="{66E91E4A-1E28-44FA-BCE4-676641C8B2B1}" type="slidenum">
              <a:rPr lang="en-US" sz="1000">
                <a:latin typeface="Helvetica"/>
                <a:cs typeface="Helvetica"/>
              </a:rPr>
              <a:pPr algn="r"/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48736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tiff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9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37.wmf"/><Relationship Id="rId3" Type="http://schemas.openxmlformats.org/officeDocument/2006/relationships/oleObject" Target="../embeddings/oleObject24.bin"/><Relationship Id="rId21" Type="http://schemas.openxmlformats.org/officeDocument/2006/relationships/image" Target="../media/image39.tiff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2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47.wmf"/><Relationship Id="rId3" Type="http://schemas.openxmlformats.org/officeDocument/2006/relationships/oleObject" Target="../embeddings/oleObject33.bin"/><Relationship Id="rId21" Type="http://schemas.openxmlformats.org/officeDocument/2006/relationships/image" Target="../media/image49.tif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2.tiff"/><Relationship Id="rId4" Type="http://schemas.openxmlformats.org/officeDocument/2006/relationships/image" Target="../media/image5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4.tiff"/><Relationship Id="rId4" Type="http://schemas.openxmlformats.org/officeDocument/2006/relationships/image" Target="../media/image5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6.tiff"/><Relationship Id="rId4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8.tiff"/><Relationship Id="rId4" Type="http://schemas.openxmlformats.org/officeDocument/2006/relationships/image" Target="../media/image5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0.tiff"/><Relationship Id="rId4" Type="http://schemas.openxmlformats.org/officeDocument/2006/relationships/image" Target="../media/image5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2.tiff"/><Relationship Id="rId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4.tiff"/><Relationship Id="rId4" Type="http://schemas.openxmlformats.org/officeDocument/2006/relationships/image" Target="../media/image6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slide" Target="slide50.xml"/><Relationship Id="rId5" Type="http://schemas.openxmlformats.org/officeDocument/2006/relationships/image" Target="../media/image66.png"/><Relationship Id="rId4" Type="http://schemas.openxmlformats.org/officeDocument/2006/relationships/image" Target="../media/image6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8.wmf"/><Relationship Id="rId11" Type="http://schemas.openxmlformats.org/officeDocument/2006/relationships/image" Target="../media/image71.tif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5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oleObject" Target="../embeddings/oleObject54.bin"/><Relationship Id="rId7" Type="http://schemas.openxmlformats.org/officeDocument/2006/relationships/image" Target="../media/image75.tif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76.tiff"/><Relationship Id="rId4" Type="http://schemas.openxmlformats.org/officeDocument/2006/relationships/image" Target="../media/image72.wmf"/><Relationship Id="rId9" Type="http://schemas.openxmlformats.org/officeDocument/2006/relationships/image" Target="../media/image7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7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0.tiff"/><Relationship Id="rId5" Type="http://schemas.openxmlformats.org/officeDocument/2006/relationships/image" Target="../media/image79.tiff"/><Relationship Id="rId4" Type="http://schemas.openxmlformats.org/officeDocument/2006/relationships/image" Target="../media/image7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8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9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9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7" Type="http://schemas.openxmlformats.org/officeDocument/2006/relationships/image" Target="../media/image96.tif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9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98.tiff"/><Relationship Id="rId4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02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7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oleObject" Target="../embeddings/oleObject79.bin"/><Relationship Id="rId7" Type="http://schemas.openxmlformats.org/officeDocument/2006/relationships/image" Target="../media/image106.tif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04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113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7.bin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09.emf"/><Relationship Id="rId14" Type="http://schemas.openxmlformats.org/officeDocument/2006/relationships/oleObject" Target="../embeddings/oleObject86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21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18.wmf"/><Relationship Id="rId17" Type="http://schemas.openxmlformats.org/officeDocument/2006/relationships/oleObject" Target="../embeddings/oleObject95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0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1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101.bin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8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25.wmf"/><Relationship Id="rId4" Type="http://schemas.openxmlformats.org/officeDocument/2006/relationships/image" Target="../media/image122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2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29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tiff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tiff"/><Relationship Id="rId4" Type="http://schemas.openxmlformats.org/officeDocument/2006/relationships/image" Target="../media/image2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50D9-9633-4CF2-B896-57023971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762000"/>
            <a:ext cx="5260975" cy="2312988"/>
          </a:xfrm>
        </p:spPr>
        <p:txBody>
          <a:bodyPr>
            <a:normAutofit fontScale="90000"/>
          </a:bodyPr>
          <a:lstStyle/>
          <a:p>
            <a:r>
              <a:rPr lang="en-US" sz="9600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6</a:t>
            </a:r>
            <a:br>
              <a:rPr lang="en-US" sz="9600" noProof="0" dirty="0">
                <a:solidFill>
                  <a:srgbClr val="009C9E"/>
                </a:solidFill>
                <a:latin typeface="+mn-lt"/>
              </a:rPr>
            </a:br>
            <a:r>
              <a:rPr lang="en-US" dirty="0">
                <a:latin typeface="+mn-lt"/>
              </a:rPr>
              <a:t>Continuous Probability Distributions</a:t>
            </a:r>
            <a:endParaRPr lang="en-US" noProof="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8D616-0E7C-4917-A258-F706FE6A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3424" y="3657600"/>
            <a:ext cx="5260976" cy="99060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Business Statistics: </a:t>
            </a:r>
          </a:p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Communicating with Numbers, 4e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B385C-6C0A-4A31-9C9E-378A8E1C86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4876800"/>
            <a:ext cx="5715000" cy="45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noProof="0" dirty="0">
                <a:latin typeface="+mn-lt"/>
              </a:rPr>
              <a:t>By Sanjiv Jaggia and Alison Kelly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6F3DEC-092C-4F42-81C7-9D767079F7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78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5282-DB80-4DD1-8242-1E48A03D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5E05-A091-430E-993F-3B06CBE0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82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Example, continued.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What is the probability the sales are between $3,200 and $3,800?</a:t>
            </a:r>
            <a:endParaRPr lang="en-IN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EEFD97C-A612-4694-B27E-740060398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639962"/>
              </p:ext>
            </p:extLst>
          </p:nvPr>
        </p:nvGraphicFramePr>
        <p:xfrm>
          <a:off x="2374900" y="2514600"/>
          <a:ext cx="495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" name="Equation" r:id="rId3" imgW="4952880" imgH="609480" progId="Equation.DSMT4">
                  <p:embed/>
                </p:oleObj>
              </mc:Choice>
              <mc:Fallback>
                <p:oleObj name="Equation" r:id="rId3" imgW="49528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0" y="2514600"/>
                        <a:ext cx="495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Uniform distribution from 2,500 to 5,000. The area from 3,200 to 3,800 is shaded and labeled 0.24.">
            <a:extLst>
              <a:ext uri="{FF2B5EF4-FFF2-40B4-BE49-F238E27FC236}">
                <a16:creationId xmlns:a16="http://schemas.microsoft.com/office/drawing/2014/main" id="{8A681CF5-E7E5-4D26-A946-ADD9E090B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820" y="3417276"/>
            <a:ext cx="3638361" cy="20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3A89-E971-4250-82A4-33DCE007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AACE-F3EC-406E-8C9C-3D3A809B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177320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/>
              <a:t>The normal probability distribution or normal distribution is the familiar bell-shaped distribution.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Also called Gaussian distribution.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Most extensively used distribution.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Closely approximates the probability distribution for a wide range of random variables.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DD885-08CE-4857-A56A-8351506749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657600"/>
            <a:ext cx="8229600" cy="16942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000" dirty="0"/>
              <a:t>Analyze the underlying data to determine if the normal distribution is appropriate.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000" dirty="0"/>
              <a:t>Histograms, boxplots.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2000" dirty="0"/>
              <a:t>Here assume the random variable is normally distributed.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391D82-AE68-4D2C-BB21-30871501B4E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5440332"/>
            <a:ext cx="8229600" cy="4659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000" dirty="0"/>
              <a:t>The normal distribution is the cornerstone of statistical inference.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514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36FB-8730-4856-8CBC-9CEE83C4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2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5BAEA9-008F-4E7A-B627-26D3B5FE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905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Characteristics of the normal distribution: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Bell-shaped and symmetric around its mean; mean/median/mode are the same.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E408B-59C0-4A10-A3B5-AED6920A37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43251"/>
            <a:ext cx="4648200" cy="380999"/>
          </a:xfrm>
        </p:spPr>
        <p:txBody>
          <a:bodyPr>
            <a:normAutofit/>
          </a:bodyPr>
          <a:lstStyle/>
          <a:p>
            <a:pPr marL="292608" lvl="0" indent="-292608">
              <a:lnSpc>
                <a:spcPct val="90000"/>
              </a:lnSpc>
            </a:pPr>
            <a:r>
              <a:rPr lang="en-US" sz="2000" dirty="0">
                <a:solidFill>
                  <a:prstClr val="black"/>
                </a:solidFill>
              </a:rPr>
              <a:t>Described by two parameters: the mean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7770C9D-DCE9-4BE3-9110-412A06A34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543169"/>
              </p:ext>
            </p:extLst>
          </p:nvPr>
        </p:nvGraphicFramePr>
        <p:xfrm>
          <a:off x="5046668" y="2722934"/>
          <a:ext cx="219318" cy="24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3" imgW="190440" imgH="215640" progId="Equation.DSMT4">
                  <p:embed/>
                </p:oleObj>
              </mc:Choice>
              <mc:Fallback>
                <p:oleObj name="Equation" r:id="rId3" imgW="190440" imgH="21564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97770C9D-DCE9-4BE3-9110-412A06A34C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6668" y="2722934"/>
                        <a:ext cx="219318" cy="248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C82479-A919-4241-A941-643E8DA135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257800" y="2660568"/>
            <a:ext cx="1905000" cy="346364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prstClr val="black"/>
                </a:solidFill>
              </a:rPr>
              <a:t>and the variance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A148307-502B-48C3-BED9-98F6C13E07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195993"/>
              </p:ext>
            </p:extLst>
          </p:nvPr>
        </p:nvGraphicFramePr>
        <p:xfrm>
          <a:off x="7162800" y="2654317"/>
          <a:ext cx="278378" cy="26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5" imgW="330120" imgH="317160" progId="Equation.DSMT4">
                  <p:embed/>
                </p:oleObj>
              </mc:Choice>
              <mc:Fallback>
                <p:oleObj name="Equation" r:id="rId5" imgW="330120" imgH="31716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A148307-502B-48C3-BED9-98F6C13E0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2800" y="2654317"/>
                        <a:ext cx="278378" cy="26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43F39C-AECA-4A56-9845-9EEDCFA444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081486"/>
            <a:ext cx="8229600" cy="654455"/>
          </a:xfrm>
        </p:spPr>
        <p:txBody>
          <a:bodyPr>
            <a:noAutofit/>
          </a:bodyPr>
          <a:lstStyle/>
          <a:p>
            <a:pPr marL="292608" lvl="0" indent="-292608"/>
            <a:r>
              <a:rPr lang="en-US" sz="2000" dirty="0">
                <a:solidFill>
                  <a:prstClr val="black"/>
                </a:solidFill>
              </a:rPr>
              <a:t>Asymptotic: tails get closer and closer to the horizontal axis but never touch it.</a:t>
            </a:r>
            <a:endParaRPr lang="en-IN" sz="2000" dirty="0">
              <a:solidFill>
                <a:prstClr val="black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168A05-7A3A-44D3-A9AB-5FF7C395FE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816017"/>
            <a:ext cx="6172200" cy="344244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A graph depicting the normal probability density function</a:t>
            </a:r>
            <a:endParaRPr lang="en-IN" sz="20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831EFC8-39BB-43A7-9A39-0D959BE46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60505"/>
              </p:ext>
            </p:extLst>
          </p:nvPr>
        </p:nvGraphicFramePr>
        <p:xfrm>
          <a:off x="6591779" y="3840156"/>
          <a:ext cx="480054" cy="31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Equation" r:id="rId7" imgW="520560" imgH="342720" progId="Equation.DSMT4">
                  <p:embed/>
                </p:oleObj>
              </mc:Choice>
              <mc:Fallback>
                <p:oleObj name="Equation" r:id="rId7" imgW="520560" imgH="34272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831EFC8-39BB-43A7-9A39-0D959BE4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91779" y="3840156"/>
                        <a:ext cx="480054" cy="31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A295D0-2E91-4F82-AEBA-69A8B21A136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170300"/>
            <a:ext cx="5715000" cy="332109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is often referred to as the normal curve or bell curve.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D82362-536C-49DE-BA6E-706445C8764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655766"/>
            <a:ext cx="5410200" cy="372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Generally use the cumulative distribution function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396C633-C8E6-41C3-AE80-9FC305449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008220"/>
              </p:ext>
            </p:extLst>
          </p:nvPr>
        </p:nvGraphicFramePr>
        <p:xfrm>
          <a:off x="5805765" y="4683825"/>
          <a:ext cx="899835" cy="332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Equation" r:id="rId9" imgW="927000" imgH="342720" progId="Equation.DSMT4">
                  <p:embed/>
                </p:oleObj>
              </mc:Choice>
              <mc:Fallback>
                <p:oleObj name="Equation" r:id="rId9" imgW="927000" imgH="34272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E396C633-C8E6-41C3-AE80-9FC305449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5765" y="4683825"/>
                        <a:ext cx="899835" cy="332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209D1A-FFD9-43A3-B63E-7646463064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5008871"/>
            <a:ext cx="8305800" cy="340358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to compute probabilities: the area under the normal curve up to the value x.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5FDB93-2962-4473-8AAF-CB7C7A2398F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5470708"/>
            <a:ext cx="5029200" cy="32049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Use tables or software to find probabilities.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2027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451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2200" dirty="0"/>
              <a:t>Example: ages of employees in Industries A, B and C.</a:t>
            </a:r>
            <a:endParaRPr lang="en-IN" sz="2200" dirty="0"/>
          </a:p>
        </p:txBody>
      </p:sp>
      <p:graphicFrame>
        <p:nvGraphicFramePr>
          <p:cNvPr id="13" name="(Decorative)Table 15">
            <a:extLst>
              <a:ext uri="{FF2B5EF4-FFF2-40B4-BE49-F238E27FC236}">
                <a16:creationId xmlns:a16="http://schemas.microsoft.com/office/drawing/2014/main" id="{269DC05A-D868-4858-ADBF-F274C5BDE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26470"/>
              </p:ext>
            </p:extLst>
          </p:nvPr>
        </p:nvGraphicFramePr>
        <p:xfrm>
          <a:off x="1524000" y="215237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55510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1719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7482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73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5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65287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C1131B4-9F27-484B-924A-FDEC6613B2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0379"/>
              </p:ext>
            </p:extLst>
          </p:nvPr>
        </p:nvGraphicFramePr>
        <p:xfrm>
          <a:off x="2000318" y="2187583"/>
          <a:ext cx="1141603" cy="282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0" name="Equation" r:id="rId3" imgW="1130040" imgH="279360" progId="Equation.DSMT4">
                  <p:embed/>
                </p:oleObj>
              </mc:Choice>
              <mc:Fallback>
                <p:oleObj name="Equation" r:id="rId3" imgW="1130040" imgH="279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C1131B4-9F27-484B-924A-FDEC6613B2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0318" y="2187583"/>
                        <a:ext cx="1141603" cy="282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A73080-8F2B-4EBF-9E7B-9BD41B65A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759256"/>
              </p:ext>
            </p:extLst>
          </p:nvPr>
        </p:nvGraphicFramePr>
        <p:xfrm>
          <a:off x="4066678" y="2209800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1" name="Equation" r:id="rId5" imgW="1104840" imgH="279360" progId="Equation.DSMT4">
                  <p:embed/>
                </p:oleObj>
              </mc:Choice>
              <mc:Fallback>
                <p:oleObj name="Equation" r:id="rId5" imgW="1104840" imgH="27936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A73080-8F2B-4EBF-9E7B-9BD41B65A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6678" y="2209800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B844C98-9FC4-4731-A8BD-CCD3F76D2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848625"/>
              </p:ext>
            </p:extLst>
          </p:nvPr>
        </p:nvGraphicFramePr>
        <p:xfrm>
          <a:off x="5963556" y="2208550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2" name="Equation" r:id="rId7" imgW="1104840" imgH="279360" progId="Equation.DSMT4">
                  <p:embed/>
                </p:oleObj>
              </mc:Choice>
              <mc:Fallback>
                <p:oleObj name="Equation" r:id="rId7" imgW="1104840" imgH="27936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B844C98-9FC4-4731-A8BD-CCD3F76D28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63556" y="2208550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1871E61-7143-4129-8347-3E837DD0E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893069"/>
              </p:ext>
            </p:extLst>
          </p:nvPr>
        </p:nvGraphicFramePr>
        <p:xfrm>
          <a:off x="2006600" y="2540000"/>
          <a:ext cx="1181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3" name="Equation" r:id="rId9" imgW="1180800" imgH="279360" progId="Equation.DSMT4">
                  <p:embed/>
                </p:oleObj>
              </mc:Choice>
              <mc:Fallback>
                <p:oleObj name="Equation" r:id="rId9" imgW="1180800" imgH="279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1871E61-7143-4129-8347-3E837DD0E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06600" y="2540000"/>
                        <a:ext cx="1181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F1CC1CC-6DE8-4755-90E8-E71F33586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03817"/>
              </p:ext>
            </p:extLst>
          </p:nvPr>
        </p:nvGraphicFramePr>
        <p:xfrm>
          <a:off x="3960813" y="2540000"/>
          <a:ext cx="1168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4" name="Equation" r:id="rId11" imgW="1168200" imgH="279360" progId="Equation.DSMT4">
                  <p:embed/>
                </p:oleObj>
              </mc:Choice>
              <mc:Fallback>
                <p:oleObj name="Equation" r:id="rId11" imgW="1168200" imgH="2793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F1CC1CC-6DE8-4755-90E8-E71F33586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60813" y="2540000"/>
                        <a:ext cx="1168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53EB1DB-FD6E-41A1-BB00-E50BBA93B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531362"/>
              </p:ext>
            </p:extLst>
          </p:nvPr>
        </p:nvGraphicFramePr>
        <p:xfrm>
          <a:off x="5992813" y="2540000"/>
          <a:ext cx="1181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5" name="Equation" r:id="rId13" imgW="1180800" imgH="279360" progId="Equation.DSMT4">
                  <p:embed/>
                </p:oleObj>
              </mc:Choice>
              <mc:Fallback>
                <p:oleObj name="Equation" r:id="rId13" imgW="1180800" imgH="2793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53EB1DB-FD6E-41A1-BB00-E50BBA93B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92813" y="2540000"/>
                        <a:ext cx="1181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55DC52-C950-4D29-9A1E-552C7FBCA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433652"/>
              </p:ext>
            </p:extLst>
          </p:nvPr>
        </p:nvGraphicFramePr>
        <p:xfrm>
          <a:off x="2008188" y="2911475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6" name="Equation" r:id="rId15" imgW="1054080" imgH="279360" progId="Equation.DSMT4">
                  <p:embed/>
                </p:oleObj>
              </mc:Choice>
              <mc:Fallback>
                <p:oleObj name="Equation" r:id="rId15" imgW="1054080" imgH="279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55DC52-C950-4D29-9A1E-552C7FBCA3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08188" y="2911475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635A41B-95CD-4E1E-B147-5140235C5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317023"/>
              </p:ext>
            </p:extLst>
          </p:nvPr>
        </p:nvGraphicFramePr>
        <p:xfrm>
          <a:off x="3962400" y="2909888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7" name="Equation" r:id="rId17" imgW="1054080" imgH="279360" progId="Equation.DSMT4">
                  <p:embed/>
                </p:oleObj>
              </mc:Choice>
              <mc:Fallback>
                <p:oleObj name="Equation" r:id="rId17" imgW="1054080" imgH="2793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635A41B-95CD-4E1E-B147-5140235C55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62400" y="2909888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4D2963A-E8AF-49DE-8DEE-A611400A59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89002"/>
              </p:ext>
            </p:extLst>
          </p:nvPr>
        </p:nvGraphicFramePr>
        <p:xfrm>
          <a:off x="5992813" y="2927350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8" name="Equation" r:id="rId19" imgW="1054080" imgH="279360" progId="Equation.DSMT4">
                  <p:embed/>
                </p:oleObj>
              </mc:Choice>
              <mc:Fallback>
                <p:oleObj name="Equation" r:id="rId19" imgW="1054080" imgH="279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4D2963A-E8AF-49DE-8DEE-A611400A5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92813" y="2927350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Normal curve for Industry B, which has a mean of 36. Normal curve for Industry A, which has a mean of 42. Both curves have a standard deviation of 5.">
            <a:extLst>
              <a:ext uri="{FF2B5EF4-FFF2-40B4-BE49-F238E27FC236}">
                <a16:creationId xmlns:a16="http://schemas.microsoft.com/office/drawing/2014/main" id="{9A041A9A-A559-4963-A964-26EF598ECFF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17358" y="3521664"/>
            <a:ext cx="3270214" cy="21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3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451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2200" dirty="0"/>
              <a:t>Example: ages of employees in Industries A, B and C.</a:t>
            </a:r>
            <a:endParaRPr lang="en-IN" sz="2200" dirty="0"/>
          </a:p>
        </p:txBody>
      </p:sp>
      <p:graphicFrame>
        <p:nvGraphicFramePr>
          <p:cNvPr id="27" name="(Decorative)Table 15">
            <a:extLst>
              <a:ext uri="{FF2B5EF4-FFF2-40B4-BE49-F238E27FC236}">
                <a16:creationId xmlns:a16="http://schemas.microsoft.com/office/drawing/2014/main" id="{333ED517-01B6-4062-B06C-B4EFF16FD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09540"/>
              </p:ext>
            </p:extLst>
          </p:nvPr>
        </p:nvGraphicFramePr>
        <p:xfrm>
          <a:off x="1524000" y="215237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55510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1719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7482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73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5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65287"/>
                  </a:ext>
                </a:extLst>
              </a:tr>
            </a:tbl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677B2F5-92C0-412D-9E9D-8325ACA848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57024"/>
              </p:ext>
            </p:extLst>
          </p:nvPr>
        </p:nvGraphicFramePr>
        <p:xfrm>
          <a:off x="2040492" y="2219741"/>
          <a:ext cx="1141603" cy="282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6" name="Equation" r:id="rId3" imgW="1130040" imgH="279360" progId="Equation.DSMT4">
                  <p:embed/>
                </p:oleObj>
              </mc:Choice>
              <mc:Fallback>
                <p:oleObj name="Equation" r:id="rId3" imgW="1130040" imgH="279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C1131B4-9F27-484B-924A-FDEC6613B2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0492" y="2219741"/>
                        <a:ext cx="1141603" cy="282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7A19B61-CC68-43A8-ABF5-075E1101F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388935"/>
              </p:ext>
            </p:extLst>
          </p:nvPr>
        </p:nvGraphicFramePr>
        <p:xfrm>
          <a:off x="4093460" y="2241958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7" name="Equation" r:id="rId5" imgW="1104840" imgH="279360" progId="Equation.DSMT4">
                  <p:embed/>
                </p:oleObj>
              </mc:Choice>
              <mc:Fallback>
                <p:oleObj name="Equation" r:id="rId5" imgW="1104840" imgH="27936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A73080-8F2B-4EBF-9E7B-9BD41B65A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3460" y="2241958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B52F3FE-2A54-4116-9B97-4275797C8D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419072"/>
              </p:ext>
            </p:extLst>
          </p:nvPr>
        </p:nvGraphicFramePr>
        <p:xfrm>
          <a:off x="5996024" y="2240708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Equation" r:id="rId7" imgW="1104840" imgH="279360" progId="Equation.DSMT4">
                  <p:embed/>
                </p:oleObj>
              </mc:Choice>
              <mc:Fallback>
                <p:oleObj name="Equation" r:id="rId7" imgW="1104840" imgH="27936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B844C98-9FC4-4731-A8BD-CCD3F76D28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6024" y="2240708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B03CC42-688C-4573-85D0-0B3748A4C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001875"/>
              </p:ext>
            </p:extLst>
          </p:nvPr>
        </p:nvGraphicFramePr>
        <p:xfrm>
          <a:off x="2047875" y="2571750"/>
          <a:ext cx="1181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9" name="Equation" r:id="rId9" imgW="1180800" imgH="279360" progId="Equation.DSMT4">
                  <p:embed/>
                </p:oleObj>
              </mc:Choice>
              <mc:Fallback>
                <p:oleObj name="Equation" r:id="rId9" imgW="1180800" imgH="279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1871E61-7143-4129-8347-3E837DD0E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47875" y="2571750"/>
                        <a:ext cx="1181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5E850B5-6557-46D4-8BC7-2CC23E1EA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15183"/>
              </p:ext>
            </p:extLst>
          </p:nvPr>
        </p:nvGraphicFramePr>
        <p:xfrm>
          <a:off x="3987800" y="2571750"/>
          <a:ext cx="1168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0" name="Equation" r:id="rId11" imgW="1168200" imgH="279360" progId="Equation.DSMT4">
                  <p:embed/>
                </p:oleObj>
              </mc:Choice>
              <mc:Fallback>
                <p:oleObj name="Equation" r:id="rId11" imgW="1168200" imgH="2793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F1CC1CC-6DE8-4755-90E8-E71F33586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87800" y="2571750"/>
                        <a:ext cx="1168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78DB9206-35A9-4C03-A2EC-B8ACAC76F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91285"/>
              </p:ext>
            </p:extLst>
          </p:nvPr>
        </p:nvGraphicFramePr>
        <p:xfrm>
          <a:off x="6026150" y="2571750"/>
          <a:ext cx="1181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1" name="Equation" r:id="rId13" imgW="1180800" imgH="279360" progId="Equation.DSMT4">
                  <p:embed/>
                </p:oleObj>
              </mc:Choice>
              <mc:Fallback>
                <p:oleObj name="Equation" r:id="rId13" imgW="1180800" imgH="2793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53EB1DB-FD6E-41A1-BB00-E50BBA93B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26150" y="2571750"/>
                        <a:ext cx="1181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5FEEF59-E629-4600-9A7B-55BE72EE7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096515"/>
              </p:ext>
            </p:extLst>
          </p:nvPr>
        </p:nvGraphicFramePr>
        <p:xfrm>
          <a:off x="2098675" y="2943225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Equation" r:id="rId15" imgW="1054080" imgH="279360" progId="Equation.DSMT4">
                  <p:embed/>
                </p:oleObj>
              </mc:Choice>
              <mc:Fallback>
                <p:oleObj name="Equation" r:id="rId15" imgW="1054080" imgH="279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55DC52-C950-4D29-9A1E-552C7FBCA3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8675" y="2943225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47C8B0B0-3D31-414B-8D5F-63156AEA41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168264"/>
              </p:ext>
            </p:extLst>
          </p:nvPr>
        </p:nvGraphicFramePr>
        <p:xfrm>
          <a:off x="4038600" y="2943225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Equation" r:id="rId17" imgW="1054080" imgH="279360" progId="Equation.DSMT4">
                  <p:embed/>
                </p:oleObj>
              </mc:Choice>
              <mc:Fallback>
                <p:oleObj name="Equation" r:id="rId17" imgW="1054080" imgH="2793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635A41B-95CD-4E1E-B147-5140235C55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38600" y="2943225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AFA1AB8-770B-4C20-9893-4B59FB181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808947"/>
              </p:ext>
            </p:extLst>
          </p:nvPr>
        </p:nvGraphicFramePr>
        <p:xfrm>
          <a:off x="6026150" y="2959100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Equation" r:id="rId19" imgW="1054080" imgH="279360" progId="Equation.DSMT4">
                  <p:embed/>
                </p:oleObj>
              </mc:Choice>
              <mc:Fallback>
                <p:oleObj name="Equation" r:id="rId19" imgW="1054080" imgH="279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4D2963A-E8AF-49DE-8DEE-A611400A5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26150" y="2959100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Normal curve for Industry A and C. Both curves have a mean of 42. Industry A has a standard deviation = 5 and Industry C has a standard deviation = 8.">
            <a:extLst>
              <a:ext uri="{FF2B5EF4-FFF2-40B4-BE49-F238E27FC236}">
                <a16:creationId xmlns:a16="http://schemas.microsoft.com/office/drawing/2014/main" id="{1590D67E-66A7-4C40-A21F-0709E7B573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23517" y="3558207"/>
            <a:ext cx="3520714" cy="19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9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3A89-E971-4250-82A4-33DCE007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5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AACE-F3EC-406E-8C9C-3D3A809B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7848600" cy="184279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 dirty="0"/>
              <a:t>The standard normal distribution is a special case of the normal distribution, denoted by </a:t>
            </a:r>
            <a:r>
              <a:rPr lang="en-US" sz="1800" i="1" dirty="0"/>
              <a:t>Z</a:t>
            </a:r>
            <a:r>
              <a:rPr lang="en-US" sz="1800" dirty="0"/>
              <a:t>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1800" dirty="0"/>
              <a:t>The mean is </a:t>
            </a:r>
            <a:r>
              <a:rPr lang="en-US" sz="1800" i="1" dirty="0"/>
              <a:t>E</a:t>
            </a:r>
            <a:r>
              <a:rPr lang="en-US" sz="1800" dirty="0"/>
              <a:t>(</a:t>
            </a:r>
            <a:r>
              <a:rPr lang="en-US" sz="1800" i="1" dirty="0"/>
              <a:t>Z</a:t>
            </a:r>
            <a:r>
              <a:rPr lang="en-US" sz="1800" dirty="0"/>
              <a:t>) = 0.</a:t>
            </a:r>
            <a:endParaRPr lang="en-US" sz="1800" dirty="0">
              <a:ea typeface="Cambria Math" panose="02040503050406030204" pitchFamily="18" charset="0"/>
            </a:endParaRP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1800" dirty="0"/>
              <a:t>The standard deviation is </a:t>
            </a:r>
            <a:r>
              <a:rPr lang="en-US" sz="1800" i="1" dirty="0"/>
              <a:t>SD</a:t>
            </a:r>
            <a:r>
              <a:rPr lang="en-US" sz="1800" dirty="0"/>
              <a:t>(</a:t>
            </a:r>
            <a:r>
              <a:rPr lang="en-US" sz="1800" i="1" dirty="0"/>
              <a:t>Z</a:t>
            </a:r>
            <a:r>
              <a:rPr lang="en-US" sz="1800" dirty="0"/>
              <a:t>) = 1.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1800" dirty="0"/>
              <a:t>Lowercase </a:t>
            </a:r>
            <a:r>
              <a:rPr lang="en-US" sz="1800" i="1" dirty="0"/>
              <a:t>z</a:t>
            </a:r>
            <a:r>
              <a:rPr lang="en-US" sz="1800" dirty="0"/>
              <a:t> to denote a value </a:t>
            </a:r>
            <a:r>
              <a:rPr lang="en-US" sz="1800" i="1" dirty="0"/>
              <a:t>Z</a:t>
            </a:r>
            <a:r>
              <a:rPr lang="en-US" sz="1800" dirty="0"/>
              <a:t> may assume.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DD885-08CE-4857-A56A-8351506749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453889"/>
            <a:ext cx="8229600" cy="108519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sz="1800" dirty="0"/>
              <a:t>The value </a:t>
            </a:r>
            <a:r>
              <a:rPr lang="en-US" sz="1800" i="1" dirty="0"/>
              <a:t>z</a:t>
            </a:r>
            <a:r>
              <a:rPr lang="en-US" sz="1800" dirty="0"/>
              <a:t> is the z-score from Chapter 3.</a:t>
            </a:r>
          </a:p>
          <a:p>
            <a:pPr marL="292608" indent="-292608">
              <a:spcBef>
                <a:spcPts val="500"/>
              </a:spcBef>
            </a:pPr>
            <a:r>
              <a:rPr lang="en-US" sz="1800" dirty="0"/>
              <a:t>The number of standard deviations a given value is away from the mean.</a:t>
            </a:r>
          </a:p>
          <a:p>
            <a:pPr marL="292608" indent="-292608">
              <a:spcBef>
                <a:spcPts val="500"/>
              </a:spcBef>
            </a:pPr>
            <a:r>
              <a:rPr lang="en-US" sz="1800" dirty="0"/>
              <a:t>Converting values into z-scores is called standardizing the data.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391D82-AE68-4D2C-BB21-30871501B4E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527029"/>
            <a:ext cx="8229600" cy="143905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 dirty="0"/>
              <a:t>Text include a standard normal table or z table.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1800" dirty="0"/>
              <a:t>Provides areas under the z curve: </a:t>
            </a:r>
            <a:r>
              <a:rPr lang="en-US" sz="1800" i="1" dirty="0"/>
              <a:t>P</a:t>
            </a:r>
            <a:r>
              <a:rPr lang="en-US" sz="1800" dirty="0"/>
              <a:t>(</a:t>
            </a:r>
            <a:r>
              <a:rPr lang="en-US" sz="1800" i="1" dirty="0"/>
              <a:t>Z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sz="1800" dirty="0"/>
              <a:t> </a:t>
            </a:r>
            <a:r>
              <a:rPr lang="en-US" sz="1800" i="1" dirty="0"/>
              <a:t>z</a:t>
            </a:r>
            <a:r>
              <a:rPr lang="en-US" sz="1800" dirty="0"/>
              <a:t>).</a:t>
            </a:r>
            <a:endParaRPr lang="en-US" sz="1800" dirty="0">
              <a:ea typeface="Cambria Math" panose="02040503050406030204" pitchFamily="18" charset="0"/>
            </a:endParaRP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1800" dirty="0"/>
              <a:t>Left-hand page: z values less than or equal to 0.</a:t>
            </a:r>
          </a:p>
          <a:p>
            <a:pPr marL="292608" indent="-292608">
              <a:lnSpc>
                <a:spcPct val="110000"/>
              </a:lnSpc>
              <a:spcBef>
                <a:spcPts val="500"/>
              </a:spcBef>
            </a:pPr>
            <a:r>
              <a:rPr lang="en-US" sz="1800" dirty="0"/>
              <a:t>Right-hand page: z values greater than or equal to 0.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60692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7FF9-8F84-44EF-84D0-261E2D8E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D8A2-D9F5-4D25-B303-283A9AFF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84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Standard normal probability density function.</a:t>
            </a:r>
            <a:endParaRPr lang="en-IN" sz="2400" dirty="0"/>
          </a:p>
        </p:txBody>
      </p:sp>
      <p:pic>
        <p:nvPicPr>
          <p:cNvPr id="6" name="Picture 5" descr="Standard normal curve showing that the area to the left of 0 is 0.5 and the area to the right of 0 is 0.5.">
            <a:extLst>
              <a:ext uri="{FF2B5EF4-FFF2-40B4-BE49-F238E27FC236}">
                <a16:creationId xmlns:a16="http://schemas.microsoft.com/office/drawing/2014/main" id="{239CC88B-F953-4438-9836-E2E258290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"/>
          <a:stretch/>
        </p:blipFill>
        <p:spPr>
          <a:xfrm>
            <a:off x="1630969" y="2348401"/>
            <a:ext cx="5655042" cy="31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1"/>
            <a:ext cx="1536492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Example:</a:t>
            </a:r>
            <a:endParaRPr lang="en-IN" sz="22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BAFF11-68F1-4E67-9530-1614A0A57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629235"/>
              </p:ext>
            </p:extLst>
          </p:nvPr>
        </p:nvGraphicFramePr>
        <p:xfrm>
          <a:off x="2057400" y="1601788"/>
          <a:ext cx="2489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0" name="Equation" r:id="rId3" imgW="2489040" imgH="393480" progId="Equation.DSMT4">
                  <p:embed/>
                </p:oleObj>
              </mc:Choice>
              <mc:Fallback>
                <p:oleObj name="Equation" r:id="rId3" imgW="248904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BAFF11-68F1-4E67-9530-1614A0A57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1601788"/>
                        <a:ext cx="2489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80846C-836C-46B1-BBA2-AB074E8BA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027139"/>
              </p:ext>
            </p:extLst>
          </p:nvPr>
        </p:nvGraphicFramePr>
        <p:xfrm>
          <a:off x="589721" y="2390914"/>
          <a:ext cx="40584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279">
                  <a:extLst>
                    <a:ext uri="{9D8B030D-6E8A-4147-A177-3AD203B41FA5}">
                      <a16:colId xmlns:a16="http://schemas.microsoft.com/office/drawing/2014/main" val="15020946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7032094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8038018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734597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z</a:t>
                      </a:r>
                      <a:endParaRPr lang="en-IN" sz="1600" b="1" i="1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93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0.5000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0.5040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↓</a:t>
                      </a: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28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0.5398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0.5438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↓</a:t>
                      </a: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38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…</a:t>
                      </a:r>
                      <a:endParaRPr lang="en-IN" sz="1600" dirty="0"/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193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0.9357</a:t>
                      </a:r>
                      <a:endParaRPr lang="en-IN" sz="1600" dirty="0"/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53352"/>
                  </a:ext>
                </a:extLst>
              </a:tr>
            </a:tbl>
          </a:graphicData>
        </a:graphic>
      </p:graphicFrame>
      <p:pic>
        <p:nvPicPr>
          <p:cNvPr id="17" name="Picture 16" descr="Standard normal curve showing that the area to the left of z = 1 .52 is 0.9357 and the area to the right of z = 1.52 is 0.0643.">
            <a:extLst>
              <a:ext uri="{FF2B5EF4-FFF2-40B4-BE49-F238E27FC236}">
                <a16:creationId xmlns:a16="http://schemas.microsoft.com/office/drawing/2014/main" id="{B3FDF8B6-010A-4BC4-B40F-08758924E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90" y="2307961"/>
            <a:ext cx="3667656" cy="20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446551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Example:</a:t>
            </a:r>
            <a:endParaRPr lang="en-IN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7B02588-32A6-40AE-8D96-219F5DB4F9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068273"/>
              </p:ext>
            </p:extLst>
          </p:nvPr>
        </p:nvGraphicFramePr>
        <p:xfrm>
          <a:off x="1962150" y="1633538"/>
          <a:ext cx="2438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1" name="Equation" r:id="rId3" imgW="2438280" imgH="380880" progId="Equation.DSMT4">
                  <p:embed/>
                </p:oleObj>
              </mc:Choice>
              <mc:Fallback>
                <p:oleObj name="Equation" r:id="rId3" imgW="2438280" imgH="38088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7B02588-32A6-40AE-8D96-219F5DB4F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2150" y="1633538"/>
                        <a:ext cx="2438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6E18269-BA07-405D-BE43-447F86DC6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40446"/>
              </p:ext>
            </p:extLst>
          </p:nvPr>
        </p:nvGraphicFramePr>
        <p:xfrm>
          <a:off x="685800" y="2162316"/>
          <a:ext cx="6781800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5441149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50599133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3417156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4893778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236615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722598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17689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6180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>
                          <a:latin typeface="+mn-lt"/>
                        </a:rPr>
                        <a:t>z</a:t>
                      </a:r>
                      <a:endParaRPr lang="en-IN" sz="1400" b="1" i="1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0.02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0.03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0.04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0.05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0.06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85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sz="1400" dirty="0">
                          <a:latin typeface="+mn-lt"/>
                        </a:rPr>
                        <a:t>3.9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↓</a:t>
                      </a: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31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−3.8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↓</a:t>
                      </a: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0669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−1.9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0.0250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283" marR="1592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168798"/>
                  </a:ext>
                </a:extLst>
              </a:tr>
            </a:tbl>
          </a:graphicData>
        </a:graphic>
      </p:graphicFrame>
      <p:pic>
        <p:nvPicPr>
          <p:cNvPr id="15" name="Picture 14" descr="Standard normal curve showing the area to the left of z = negative 1.96 is 0.0250 and the area to the right of this point is 0.9750.">
            <a:extLst>
              <a:ext uri="{FF2B5EF4-FFF2-40B4-BE49-F238E27FC236}">
                <a16:creationId xmlns:a16="http://schemas.microsoft.com/office/drawing/2014/main" id="{C062079A-6424-4527-831F-C47865C68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72" y="4147397"/>
            <a:ext cx="3124856" cy="15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536492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Example.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183F-8CC1-49B0-9458-3FCFDC7A7F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601"/>
            <a:ext cx="381000" cy="44470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496686-73CA-4342-BBDF-1D13028B1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706828"/>
              </p:ext>
            </p:extLst>
          </p:nvPr>
        </p:nvGraphicFramePr>
        <p:xfrm>
          <a:off x="950913" y="2147888"/>
          <a:ext cx="7505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0" name="Equation" r:id="rId3" imgW="7505640" imgH="393480" progId="Equation.DSMT4">
                  <p:embed/>
                </p:oleObj>
              </mc:Choice>
              <mc:Fallback>
                <p:oleObj name="Equation" r:id="rId3" imgW="7505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0913" y="2147888"/>
                        <a:ext cx="7505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Standard normal curve showing the area between z = 0 and z = 1.96 is 0.4750.">
            <a:extLst>
              <a:ext uri="{FF2B5EF4-FFF2-40B4-BE49-F238E27FC236}">
                <a16:creationId xmlns:a16="http://schemas.microsoft.com/office/drawing/2014/main" id="{37CBE599-2BD1-4620-82EC-EBF3D0650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759" y="2632268"/>
            <a:ext cx="4894482" cy="28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5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320040" y="79773"/>
            <a:ext cx="8503920" cy="9341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Chapter 6 Learning Objectives (L</a:t>
            </a:r>
            <a:r>
              <a:rPr lang="en-US" sz="1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Os</a:t>
            </a:r>
            <a:r>
              <a:rPr lang="en-US" sz="3600" dirty="0">
                <a:latin typeface="+mn-lt"/>
              </a:rPr>
              <a:t>)</a:t>
            </a:r>
            <a:endParaRPr lang="en-US" sz="3600" noProof="0" dirty="0">
              <a:latin typeface="+mn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1" y="1219200"/>
            <a:ext cx="8458199" cy="4217245"/>
          </a:xfrm>
        </p:spPr>
        <p:txBody>
          <a:bodyPr>
            <a:normAutofit/>
          </a:bodyPr>
          <a:lstStyle/>
          <a:p>
            <a:pPr marL="1371600" indent="-1371600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6.1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Describe a continuous random variable.</a:t>
            </a:r>
            <a:endParaRPr lang="en-US" sz="2400" noProof="0" dirty="0">
              <a:latin typeface="+mn-lt"/>
            </a:endParaRPr>
          </a:p>
          <a:p>
            <a:pPr marL="1035050" indent="-1035050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6.2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Calculate and interpret probabilities for a random variable that follows the continuous uniform distribution.</a:t>
            </a:r>
            <a:endParaRPr lang="en-US" sz="2400" noProof="0" dirty="0">
              <a:latin typeface="+mn-lt"/>
            </a:endParaRPr>
          </a:p>
          <a:p>
            <a:pPr marL="979488" indent="-979488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6.3   </a:t>
            </a:r>
            <a:r>
              <a:rPr lang="en-US" sz="2400" dirty="0">
                <a:latin typeface="+mn-lt"/>
              </a:rPr>
              <a:t>Explain the characteristics of the normal distribution.</a:t>
            </a:r>
            <a:endParaRPr lang="en-US" sz="2400" noProof="0" dirty="0">
              <a:latin typeface="+mn-lt"/>
            </a:endParaRPr>
          </a:p>
          <a:p>
            <a:pPr marL="1035050" indent="-1035050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6.4   </a:t>
            </a:r>
            <a:r>
              <a:rPr lang="en-US" sz="2400" dirty="0">
                <a:latin typeface="+mn-lt"/>
              </a:rPr>
              <a:t>Calculate and interpret probabilities for a random variable that follows the normal distribution.</a:t>
            </a:r>
            <a:endParaRPr lang="en-US" sz="2400" noProof="0" dirty="0">
              <a:latin typeface="+mn-lt"/>
            </a:endParaRPr>
          </a:p>
          <a:p>
            <a:pPr marL="1035050" indent="-1035050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6.5   </a:t>
            </a:r>
            <a:r>
              <a:rPr lang="en-US" sz="2400" dirty="0">
                <a:latin typeface="+mn-lt"/>
              </a:rPr>
              <a:t>Calculate and interpret probabilities for a random variable that follows the exponential distribution.</a:t>
            </a:r>
          </a:p>
          <a:p>
            <a:pPr marL="1035050" indent="-103505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sz="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 6.6   </a:t>
            </a:r>
            <a:r>
              <a:rPr lang="en-US" sz="2400" dirty="0"/>
              <a:t>Calculate and interpret probabilities for a random variable that follows the lognormal distribution.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536492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Example.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183F-8CC1-49B0-9458-3FCFDC7A7F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601"/>
            <a:ext cx="381000" cy="44470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496686-73CA-4342-BBDF-1D13028B1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098833"/>
              </p:ext>
            </p:extLst>
          </p:nvPr>
        </p:nvGraphicFramePr>
        <p:xfrm>
          <a:off x="882650" y="2162175"/>
          <a:ext cx="78470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" name="Equation" r:id="rId3" imgW="8496000" imgH="393480" progId="Equation.DSMT4">
                  <p:embed/>
                </p:oleObj>
              </mc:Choice>
              <mc:Fallback>
                <p:oleObj name="Equation" r:id="rId3" imgW="849600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D496686-73CA-4342-BBDF-1D13028B11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650" y="2162175"/>
                        <a:ext cx="78470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tandard normal curve showing the area between z = 1.52 and z = 1.96 is 0.0393.">
            <a:extLst>
              <a:ext uri="{FF2B5EF4-FFF2-40B4-BE49-F238E27FC236}">
                <a16:creationId xmlns:a16="http://schemas.microsoft.com/office/drawing/2014/main" id="{4B0D01FB-4210-44E6-8F43-4DCF143D8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385" y="2743200"/>
            <a:ext cx="5473660" cy="26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536492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Example.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183F-8CC1-49B0-9458-3FCFDC7A7F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601"/>
            <a:ext cx="381000" cy="44470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496686-73CA-4342-BBDF-1D13028B1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348953"/>
              </p:ext>
            </p:extLst>
          </p:nvPr>
        </p:nvGraphicFramePr>
        <p:xfrm>
          <a:off x="938213" y="2171700"/>
          <a:ext cx="77676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Equation" r:id="rId3" imgW="8839080" imgH="393480" progId="Equation.DSMT4">
                  <p:embed/>
                </p:oleObj>
              </mc:Choice>
              <mc:Fallback>
                <p:oleObj name="Equation" r:id="rId3" imgW="883908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D496686-73CA-4342-BBDF-1D13028B11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213" y="2171700"/>
                        <a:ext cx="776763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Standard normal curve showing the area between z = negative 1.52 and z = 1.96 is 0.9107.">
            <a:extLst>
              <a:ext uri="{FF2B5EF4-FFF2-40B4-BE49-F238E27FC236}">
                <a16:creationId xmlns:a16="http://schemas.microsoft.com/office/drawing/2014/main" id="{78E809BF-1753-4A1B-8094-707E83FF7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10" y="2743200"/>
            <a:ext cx="4821380" cy="26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Example: find </a:t>
            </a:r>
            <a:r>
              <a:rPr lang="en-US" sz="2000" i="1" dirty="0"/>
              <a:t>z</a:t>
            </a:r>
            <a:r>
              <a:rPr lang="en-US" sz="2000" dirty="0"/>
              <a:t> that satisfies the following.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F59E38-9C48-4336-9B18-BC4CDC1FDBD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2029408"/>
            <a:ext cx="304800" cy="385996"/>
          </a:xfrm>
        </p:spPr>
        <p:txBody>
          <a:bodyPr>
            <a:normAutofit lnSpcReduction="10000"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000" dirty="0"/>
              <a:t> </a:t>
            </a:r>
            <a:endParaRPr lang="en-IN" sz="20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D7EEBFF-7691-41AB-8FD7-199E91DEC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702700"/>
              </p:ext>
            </p:extLst>
          </p:nvPr>
        </p:nvGraphicFramePr>
        <p:xfrm>
          <a:off x="884238" y="2028825"/>
          <a:ext cx="28813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2" name="Equation" r:id="rId3" imgW="2908080" imgH="380880" progId="Equation.DSMT4">
                  <p:embed/>
                </p:oleObj>
              </mc:Choice>
              <mc:Fallback>
                <p:oleObj name="Equation" r:id="rId3" imgW="2908080" imgH="3808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9D7EEBFF-7691-41AB-8FD7-199E91DEC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238" y="2028825"/>
                        <a:ext cx="2881312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92C2CA08-7F4B-4729-9307-34E6A5C2A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28230"/>
              </p:ext>
            </p:extLst>
          </p:nvPr>
        </p:nvGraphicFramePr>
        <p:xfrm>
          <a:off x="685800" y="2559880"/>
          <a:ext cx="7696200" cy="159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465">
                  <a:extLst>
                    <a:ext uri="{9D8B030D-6E8A-4147-A177-3AD203B41FA5}">
                      <a16:colId xmlns:a16="http://schemas.microsoft.com/office/drawing/2014/main" val="544114942"/>
                    </a:ext>
                  </a:extLst>
                </a:gridCol>
                <a:gridCol w="928735">
                  <a:extLst>
                    <a:ext uri="{9D8B030D-6E8A-4147-A177-3AD203B41FA5}">
                      <a16:colId xmlns:a16="http://schemas.microsoft.com/office/drawing/2014/main" val="50599133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3417156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48937784"/>
                    </a:ext>
                  </a:extLst>
                </a:gridCol>
                <a:gridCol w="855141">
                  <a:extLst>
                    <a:ext uri="{9D8B030D-6E8A-4147-A177-3AD203B41FA5}">
                      <a16:colId xmlns:a16="http://schemas.microsoft.com/office/drawing/2014/main" val="1002366150"/>
                    </a:ext>
                  </a:extLst>
                </a:gridCol>
                <a:gridCol w="855141">
                  <a:extLst>
                    <a:ext uri="{9D8B030D-6E8A-4147-A177-3AD203B41FA5}">
                      <a16:colId xmlns:a16="http://schemas.microsoft.com/office/drawing/2014/main" val="1072259838"/>
                    </a:ext>
                  </a:extLst>
                </a:gridCol>
                <a:gridCol w="855141">
                  <a:extLst>
                    <a:ext uri="{9D8B030D-6E8A-4147-A177-3AD203B41FA5}">
                      <a16:colId xmlns:a16="http://schemas.microsoft.com/office/drawing/2014/main" val="1617689829"/>
                    </a:ext>
                  </a:extLst>
                </a:gridCol>
                <a:gridCol w="1001917">
                  <a:extLst>
                    <a:ext uri="{9D8B030D-6E8A-4147-A177-3AD203B41FA5}">
                      <a16:colId xmlns:a16="http://schemas.microsoft.com/office/drawing/2014/main" val="2461801495"/>
                    </a:ext>
                  </a:extLst>
                </a:gridCol>
                <a:gridCol w="852260">
                  <a:extLst>
                    <a:ext uri="{9D8B030D-6E8A-4147-A177-3AD203B41FA5}">
                      <a16:colId xmlns:a16="http://schemas.microsoft.com/office/drawing/2014/main" val="2163017846"/>
                    </a:ext>
                  </a:extLst>
                </a:gridCol>
              </a:tblGrid>
              <a:tr h="25952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>
                          <a:latin typeface="+mn-lt"/>
                        </a:rPr>
                        <a:t>z</a:t>
                      </a:r>
                      <a:endParaRPr lang="en-IN" sz="1400" b="1" i="1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0.02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0.03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0.04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0.05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0.06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0.07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856734"/>
                  </a:ext>
                </a:extLst>
              </a:tr>
              <a:tr h="183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0.5000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0.5040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0.5080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0.5120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0.5160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0.5199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0.5239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IN" sz="1400" b="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314060"/>
                  </a:ext>
                </a:extLst>
              </a:tr>
              <a:tr h="2595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0.1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0.5398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0.5438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0.5478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0.5517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0.5557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0.5596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0.5636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…</a:t>
                      </a:r>
                    </a:p>
                  </a:txBody>
                  <a:tcPr marL="159283" marR="159283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159283" marR="159283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06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b="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0.6808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marL="159869" marR="1598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168798"/>
                  </a:ext>
                </a:extLst>
              </a:tr>
            </a:tbl>
          </a:graphicData>
        </a:graphic>
      </p:graphicFrame>
      <p:pic>
        <p:nvPicPr>
          <p:cNvPr id="17" name="Picture 16" descr="Standard normal curve showing the area to the left of z = 0.47 is 0.6808.">
            <a:extLst>
              <a:ext uri="{FF2B5EF4-FFF2-40B4-BE49-F238E27FC236}">
                <a16:creationId xmlns:a16="http://schemas.microsoft.com/office/drawing/2014/main" id="{EFA38F72-2636-455A-82DF-D46CD1563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876" y="4646136"/>
            <a:ext cx="2144193" cy="12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Example: find z that satisfies the following.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183F-8CC1-49B0-9458-3FCFDC7A7F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03621"/>
            <a:ext cx="381000" cy="44470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496686-73CA-4342-BBDF-1D13028B1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123250"/>
              </p:ext>
            </p:extLst>
          </p:nvPr>
        </p:nvGraphicFramePr>
        <p:xfrm>
          <a:off x="876300" y="2149475"/>
          <a:ext cx="570388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" name="Equation" r:id="rId3" imgW="6235560" imgH="393480" progId="Equation.DSMT4">
                  <p:embed/>
                </p:oleObj>
              </mc:Choice>
              <mc:Fallback>
                <p:oleObj name="Equation" r:id="rId3" imgW="623556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D496686-73CA-4342-BBDF-1D13028B11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300" y="2149475"/>
                        <a:ext cx="5703888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tandard normal curve showing the area to the right of z = 2.03 is 0.0212. Area under the curve for z less than 2.03 = 0.9788.">
            <a:extLst>
              <a:ext uri="{FF2B5EF4-FFF2-40B4-BE49-F238E27FC236}">
                <a16:creationId xmlns:a16="http://schemas.microsoft.com/office/drawing/2014/main" id="{3A620249-1905-4BB2-BE5F-5D3550F61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669" y="2743200"/>
            <a:ext cx="4835990" cy="27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6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B99-6D4A-4621-9D73-2D9C946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67B-96C7-47DE-93A8-6C21B945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Example: find z that satisfies the following.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183F-8CC1-49B0-9458-3FCFDC7A7F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03621"/>
            <a:ext cx="381000" cy="44470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496686-73CA-4342-BBDF-1D13028B1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628830"/>
              </p:ext>
            </p:extLst>
          </p:nvPr>
        </p:nvGraphicFramePr>
        <p:xfrm>
          <a:off x="944563" y="2149475"/>
          <a:ext cx="674528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Equation" r:id="rId3" imgW="7378560" imgH="393480" progId="Equation.DSMT4">
                  <p:embed/>
                </p:oleObj>
              </mc:Choice>
              <mc:Fallback>
                <p:oleObj name="Equation" r:id="rId3" imgW="737856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D496686-73CA-4342-BBDF-1D13028B11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4563" y="2149475"/>
                        <a:ext cx="6745287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Standard normal curve showing the area between z = negative 1.96 and z = 1.96 is 0.95.">
            <a:extLst>
              <a:ext uri="{FF2B5EF4-FFF2-40B4-BE49-F238E27FC236}">
                <a16:creationId xmlns:a16="http://schemas.microsoft.com/office/drawing/2014/main" id="{48004CDE-2324-43EF-A07A-F6824C17A8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27" y="2819400"/>
            <a:ext cx="4967473" cy="243632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9D1D85A-C64F-4046-97B8-95996F902ED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95600" y="5685183"/>
            <a:ext cx="3429000" cy="258418"/>
          </a:xfrm>
        </p:spPr>
        <p:txBody>
          <a:bodyPr/>
          <a:lstStyle/>
          <a:p>
            <a:r>
              <a:rPr lang="en-IN" dirty="0">
                <a:hlinkClick r:id="rId6" action="ppaction://hlinksldjump"/>
              </a:rPr>
              <a:t>Access the text alternative for slide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5739-D56A-4F46-BC99-C0E934D7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ACE3-7309-4E8E-876F-C2480B81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6932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We can transform any normally distributed random variable into the standard normal random variable.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89629-0DA7-41E7-8007-A8C2AF215D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199" y="2362201"/>
            <a:ext cx="4684427" cy="381000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Let </a:t>
            </a:r>
            <a:r>
              <a:rPr lang="en-US" sz="2000" i="1" dirty="0">
                <a:latin typeface="+mn-lt"/>
                <a:cs typeface="Calibri" panose="020F0502020204030204" pitchFamily="34" charset="0"/>
              </a:rPr>
              <a:t>X</a:t>
            </a:r>
            <a:r>
              <a:rPr lang="en-US" sz="2000" dirty="0">
                <a:latin typeface="+mn-lt"/>
                <a:cs typeface="Calibri" panose="020F0502020204030204" pitchFamily="34" charset="0"/>
              </a:rPr>
              <a:t> have a normal distribution with mean</a:t>
            </a:r>
            <a:endParaRPr lang="en-IN" sz="20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D4DBE5B-79B3-4F47-AB8C-728050453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482801"/>
              </p:ext>
            </p:extLst>
          </p:nvPr>
        </p:nvGraphicFramePr>
        <p:xfrm>
          <a:off x="5192713" y="24876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8" name="Equation" r:id="rId3" imgW="215640" imgH="241200" progId="Equation.DSMT4">
                  <p:embed/>
                </p:oleObj>
              </mc:Choice>
              <mc:Fallback>
                <p:oleObj name="Equation" r:id="rId3" imgW="215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2713" y="2487613"/>
                        <a:ext cx="215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A6C391-13ED-41D6-8CD8-2AC5F856B95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17630" y="2377192"/>
            <a:ext cx="2562069" cy="3660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and standard deviation</a:t>
            </a:r>
            <a:endParaRPr lang="en-IN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B0B90E4-582C-4DCD-96DF-D4F27B28E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893039"/>
              </p:ext>
            </p:extLst>
          </p:nvPr>
        </p:nvGraphicFramePr>
        <p:xfrm>
          <a:off x="8096250" y="2484438"/>
          <a:ext cx="25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9" name="Equation" r:id="rId5" imgW="253800" imgH="190440" progId="Equation.DSMT4">
                  <p:embed/>
                </p:oleObj>
              </mc:Choice>
              <mc:Fallback>
                <p:oleObj name="Equation" r:id="rId5" imgW="253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96250" y="2484438"/>
                        <a:ext cx="25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0E8E1-3148-4BDB-81D6-C967D48B99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879360"/>
            <a:ext cx="3680085" cy="373505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1800" i="1" dirty="0"/>
              <a:t>X</a:t>
            </a:r>
            <a:r>
              <a:rPr lang="en-US" sz="1800" dirty="0"/>
              <a:t> can be transformed into </a:t>
            </a:r>
            <a:r>
              <a:rPr lang="en-US" sz="1800" i="1" dirty="0"/>
              <a:t>Z</a:t>
            </a:r>
            <a:r>
              <a:rPr lang="en-US" sz="1800" dirty="0"/>
              <a:t> using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0D780E9-5E0B-469F-8D21-FCE8889978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724934"/>
              </p:ext>
            </p:extLst>
          </p:nvPr>
        </p:nvGraphicFramePr>
        <p:xfrm>
          <a:off x="4248150" y="2805113"/>
          <a:ext cx="10048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0" name="Equation" r:id="rId7" imgW="1066680" imgH="571320" progId="Equation.DSMT4">
                  <p:embed/>
                </p:oleObj>
              </mc:Choice>
              <mc:Fallback>
                <p:oleObj name="Equation" r:id="rId7" imgW="106668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8150" y="2805113"/>
                        <a:ext cx="1004888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7CC83-D5D0-421E-9575-380CAE4885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3488959"/>
            <a:ext cx="4084820" cy="378503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1800" dirty="0"/>
              <a:t>Any </a:t>
            </a:r>
            <a:r>
              <a:rPr lang="en-US" sz="1800" i="1" dirty="0"/>
              <a:t>x</a:t>
            </a:r>
            <a:r>
              <a:rPr lang="en-US" sz="1800" dirty="0"/>
              <a:t> can be transformed into </a:t>
            </a:r>
            <a:r>
              <a:rPr lang="en-US" sz="1800" i="1" dirty="0"/>
              <a:t>z</a:t>
            </a:r>
            <a:r>
              <a:rPr lang="en-US" sz="1800" dirty="0"/>
              <a:t> using</a:t>
            </a:r>
            <a:endParaRPr lang="en-IN" sz="18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9B9556-C747-4489-A50A-EB7641938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754851"/>
              </p:ext>
            </p:extLst>
          </p:nvPr>
        </p:nvGraphicFramePr>
        <p:xfrm>
          <a:off x="4572000" y="3382963"/>
          <a:ext cx="939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1" name="Equation" r:id="rId9" imgW="939600" imgH="571320" progId="Equation.DSMT4">
                  <p:embed/>
                </p:oleObj>
              </mc:Choice>
              <mc:Fallback>
                <p:oleObj name="Equation" r:id="rId9" imgW="93960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00" y="3382963"/>
                        <a:ext cx="9398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Standard normal curve labeled with x values and z values.">
            <a:extLst>
              <a:ext uri="{FF2B5EF4-FFF2-40B4-BE49-F238E27FC236}">
                <a16:creationId xmlns:a16="http://schemas.microsoft.com/office/drawing/2014/main" id="{8FD96CA9-AB29-417A-A6EC-B60921AD77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6190" y="3285942"/>
            <a:ext cx="2894504" cy="23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06E5-2994-4F93-BF85-84633BF1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931B-BE9A-4D6F-AF5A-30F1FA961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217950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2400" dirty="0"/>
              <a:t>Example: Scores on a management aptitude exam are normally distributed with a mean of 72 and a standard deviation of 8.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A0C1A3-A70A-4F1A-8A92-1C1C19BC06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911841"/>
            <a:ext cx="8229600" cy="1888759"/>
          </a:xfrm>
        </p:spPr>
        <p:txBody>
          <a:bodyPr>
            <a:normAutofit/>
          </a:bodyPr>
          <a:lstStyle/>
          <a:p>
            <a:pPr marL="358775" lvl="1" indent="-358775">
              <a:lnSpc>
                <a:spcPct val="110000"/>
              </a:lnSpc>
              <a:buNone/>
            </a:pPr>
            <a:r>
              <a:rPr lang="en-US" sz="2400" dirty="0"/>
              <a:t>a. What is the probability that a randomly selected manager will score above 60?</a:t>
            </a:r>
          </a:p>
          <a:p>
            <a:pPr marL="358775" lvl="1" indent="-358775">
              <a:lnSpc>
                <a:spcPct val="110000"/>
              </a:lnSpc>
              <a:buNone/>
            </a:pPr>
            <a:r>
              <a:rPr lang="en-US" sz="2400" dirty="0"/>
              <a:t>b. What is the probability that a randomly selected manager will score between 68 and 84?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4187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A5CE-C650-40F5-9165-470D16E9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D0D9-E5F0-4A50-B219-2D60C39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86200" cy="933137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400" dirty="0">
                <a:cs typeface="Calibri" panose="020F0502020204030204" pitchFamily="34" charset="0"/>
              </a:rPr>
              <a:t>Example, continued.</a:t>
            </a:r>
          </a:p>
          <a:p>
            <a:pPr marL="292608" indent="-292608">
              <a:spcBef>
                <a:spcPts val="500"/>
              </a:spcBef>
            </a:pPr>
            <a:r>
              <a:rPr lang="en-US" sz="2400" dirty="0">
                <a:cs typeface="Calibri" panose="020F0502020204030204" pitchFamily="34" charset="0"/>
              </a:rPr>
              <a:t>Let </a:t>
            </a:r>
            <a:r>
              <a:rPr lang="en-US" sz="2400" i="1" dirty="0">
                <a:cs typeface="Calibri" panose="020F0502020204030204" pitchFamily="34" charset="0"/>
              </a:rPr>
              <a:t>X</a:t>
            </a:r>
            <a:r>
              <a:rPr lang="en-US" sz="2400" dirty="0">
                <a:cs typeface="Calibri" panose="020F0502020204030204" pitchFamily="34" charset="0"/>
              </a:rPr>
              <a:t> represent scores with</a:t>
            </a:r>
            <a:endParaRPr lang="en-IN" sz="2400" dirty="0">
              <a:cs typeface="Calibri" panose="020F0502020204030204" pitchFamily="34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C8BCE29-B0D5-4CCA-B874-4DF45E35F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778170"/>
              </p:ext>
            </p:extLst>
          </p:nvPr>
        </p:nvGraphicFramePr>
        <p:xfrm>
          <a:off x="4343400" y="2133600"/>
          <a:ext cx="1799907" cy="32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9" name="Equation" r:id="rId3" imgW="1117440" imgH="203040" progId="Equation.DSMT4">
                  <p:embed/>
                </p:oleObj>
              </mc:Choice>
              <mc:Fallback>
                <p:oleObj name="Equation" r:id="rId3" imgW="1117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3400" y="2133600"/>
                        <a:ext cx="1799907" cy="327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DF1B6-03AF-4BAF-BC59-338AB69D7B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743201"/>
            <a:ext cx="577121" cy="524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a.</a:t>
            </a:r>
            <a:endParaRPr lang="en-IN" sz="24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8AD4AA-0C9B-49B9-951A-3238329FD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12528"/>
              </p:ext>
            </p:extLst>
          </p:nvPr>
        </p:nvGraphicFramePr>
        <p:xfrm>
          <a:off x="990600" y="2721878"/>
          <a:ext cx="4146478" cy="966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0" name="Equation" r:id="rId5" imgW="2831760" imgH="660240" progId="Equation.DSMT4">
                  <p:embed/>
                </p:oleObj>
              </mc:Choice>
              <mc:Fallback>
                <p:oleObj name="Equation" r:id="rId5" imgW="28317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2721878"/>
                        <a:ext cx="4146478" cy="966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Normal curve showing an x value of 60 is equivalent to a z score of negative 1.5. The area to the right of this value is 0.9332.">
            <a:extLst>
              <a:ext uri="{FF2B5EF4-FFF2-40B4-BE49-F238E27FC236}">
                <a16:creationId xmlns:a16="http://schemas.microsoft.com/office/drawing/2014/main" id="{3CC580C8-C3F6-4A1C-A48B-B0A281058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757" y="2563155"/>
            <a:ext cx="1878043" cy="144177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9BFEDE-72D7-40B1-BA72-5E714034505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214191"/>
            <a:ext cx="562131" cy="53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b.</a:t>
            </a:r>
            <a:endParaRPr lang="en-IN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A965B4C-0B13-4EAB-96C5-AE5686098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998815"/>
              </p:ext>
            </p:extLst>
          </p:nvPr>
        </p:nvGraphicFramePr>
        <p:xfrm>
          <a:off x="960783" y="4171089"/>
          <a:ext cx="5375377" cy="878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1" name="Equation" r:id="rId8" imgW="4038480" imgH="660240" progId="Equation.DSMT4">
                  <p:embed/>
                </p:oleObj>
              </mc:Choice>
              <mc:Fallback>
                <p:oleObj name="Equation" r:id="rId8" imgW="40384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783" y="4171089"/>
                        <a:ext cx="5375377" cy="878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Normal curve showing that x values of 68 and 84 are equivalent to z scores of negative 0.5 and 1.5. The area between these values is 0.6247.">
            <a:extLst>
              <a:ext uri="{FF2B5EF4-FFF2-40B4-BE49-F238E27FC236}">
                <a16:creationId xmlns:a16="http://schemas.microsoft.com/office/drawing/2014/main" id="{3879A163-696A-4BF7-BEC7-0E9F48616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757" y="4343400"/>
            <a:ext cx="1730085" cy="14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72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7A8-5149-4641-9FA3-4035C7A4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D645A-63B7-4EC3-A7DA-C3F5E65C8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dirty="0"/>
              <a:t>Given probabilities, we can use the inverse transformation.</a:t>
            </a:r>
            <a:endParaRPr lang="en-IN" sz="2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C0BA6D0-6B64-4EB9-847A-C10C6BB0D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816981"/>
              </p:ext>
            </p:extLst>
          </p:nvPr>
        </p:nvGraphicFramePr>
        <p:xfrm>
          <a:off x="827088" y="2216150"/>
          <a:ext cx="137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8" name="Equation" r:id="rId3" imgW="1371600" imgH="304560" progId="Equation.DSMT4">
                  <p:embed/>
                </p:oleObj>
              </mc:Choice>
              <mc:Fallback>
                <p:oleObj name="Equation" r:id="rId3" imgW="1371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2216150"/>
                        <a:ext cx="137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8024-127E-48AA-9076-DC02BD86994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0" y="2124856"/>
            <a:ext cx="2988039" cy="465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+mn-lt"/>
              </a:rPr>
              <a:t>to compute values of </a:t>
            </a:r>
            <a:r>
              <a:rPr lang="en-US" sz="2200" i="1" dirty="0">
                <a:latin typeface="+mn-lt"/>
              </a:rPr>
              <a:t>X</a:t>
            </a:r>
            <a:r>
              <a:rPr lang="en-US" sz="2200" dirty="0">
                <a:latin typeface="+mn-lt"/>
              </a:rPr>
              <a:t>.</a:t>
            </a:r>
            <a:endParaRPr lang="en-IN" sz="22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1B59E-632E-45B6-891F-C9C3ADF8250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648264"/>
            <a:ext cx="8229600" cy="81446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dirty="0"/>
              <a:t>Example: Scores on a management aptitude exam are normally distributed with a mean of 72 and a standard deviation of 8.</a:t>
            </a:r>
            <a:endParaRPr lang="en-IN" sz="2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B75F4A-67CB-4403-9A44-36CB65C1CE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3551419"/>
            <a:ext cx="8229600" cy="2011181"/>
          </a:xfrm>
        </p:spPr>
        <p:txBody>
          <a:bodyPr>
            <a:normAutofit/>
          </a:bodyPr>
          <a:lstStyle/>
          <a:p>
            <a:pPr marL="271463" lvl="1" indent="-271463">
              <a:spcBef>
                <a:spcPts val="500"/>
              </a:spcBef>
              <a:buNone/>
            </a:pPr>
            <a:r>
              <a:rPr lang="en-US" sz="2200" dirty="0"/>
              <a:t>a. What is the lowest score that will place a manager in the top 10% (90th percentile) of the distribution?</a:t>
            </a:r>
          </a:p>
          <a:p>
            <a:pPr marL="358775" lvl="1" indent="-358775">
              <a:spcBef>
                <a:spcPts val="500"/>
              </a:spcBef>
              <a:buNone/>
            </a:pPr>
            <a:r>
              <a:rPr lang="en-US" sz="2200" dirty="0"/>
              <a:t>b. What is the highest score that will place a manager in the bottom 25% (25th percentile) of the distribution?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80539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A5CE-C650-40F5-9165-470D16E9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19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D0D9-E5F0-4A50-B219-2D60C39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657600" cy="933137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200" dirty="0">
                <a:cs typeface="Calibri" panose="020F0502020204030204" pitchFamily="34" charset="0"/>
              </a:rPr>
              <a:t>Example, continued.</a:t>
            </a:r>
          </a:p>
          <a:p>
            <a:pPr marL="292608" indent="-292608">
              <a:spcBef>
                <a:spcPts val="500"/>
              </a:spcBef>
            </a:pPr>
            <a:r>
              <a:rPr lang="en-US" sz="2200" dirty="0">
                <a:cs typeface="Calibri" panose="020F0502020204030204" pitchFamily="34" charset="0"/>
              </a:rPr>
              <a:t>Let </a:t>
            </a:r>
            <a:r>
              <a:rPr lang="en-US" sz="2200" i="1" dirty="0">
                <a:cs typeface="Calibri" panose="020F0502020204030204" pitchFamily="34" charset="0"/>
              </a:rPr>
              <a:t>X</a:t>
            </a:r>
            <a:r>
              <a:rPr lang="en-US" sz="2200" dirty="0">
                <a:cs typeface="Calibri" panose="020F0502020204030204" pitchFamily="34" charset="0"/>
              </a:rPr>
              <a:t> represent scores with</a:t>
            </a:r>
            <a:endParaRPr lang="en-IN" sz="2200" dirty="0">
              <a:cs typeface="Calibri" panose="020F0502020204030204" pitchFamily="34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03F1C13-0E28-47AB-B8CF-19B3E152F9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39844"/>
              </p:ext>
            </p:extLst>
          </p:nvPr>
        </p:nvGraphicFramePr>
        <p:xfrm>
          <a:off x="4067175" y="2072027"/>
          <a:ext cx="18002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Equation" r:id="rId3" imgW="1799886" imgH="327709" progId="Equation.DSMT4">
                  <p:embed/>
                </p:oleObj>
              </mc:Choice>
              <mc:Fallback>
                <p:oleObj name="Equation" r:id="rId3" imgW="1799886" imgH="32770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7175" y="2072027"/>
                        <a:ext cx="180022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DF1B6-03AF-4BAF-BC59-338AB69D7B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199" y="2741952"/>
            <a:ext cx="5818157" cy="1143000"/>
          </a:xfrm>
        </p:spPr>
        <p:txBody>
          <a:bodyPr>
            <a:normAutofit fontScale="85000" lnSpcReduction="10000"/>
          </a:bodyPr>
          <a:lstStyle/>
          <a:p>
            <a:pPr marL="271463" indent="-271463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400" dirty="0"/>
              <a:t>a. The 90</a:t>
            </a:r>
            <a:r>
              <a:rPr lang="en-US" sz="2400" baseline="30000" dirty="0"/>
              <a:t>th</a:t>
            </a:r>
            <a:r>
              <a:rPr lang="en-US" sz="2400" dirty="0"/>
              <a:t> percentile is a numerical value </a:t>
            </a:r>
            <a:r>
              <a:rPr lang="en-US" sz="2400" i="1" dirty="0"/>
              <a:t>x</a:t>
            </a:r>
            <a:r>
              <a:rPr lang="en-US" sz="2400" dirty="0"/>
              <a:t> such that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 &lt; </a:t>
            </a:r>
            <a:r>
              <a:rPr lang="en-US" sz="2400" i="1" dirty="0"/>
              <a:t>x</a:t>
            </a:r>
            <a:r>
              <a:rPr lang="en-US" sz="2400" dirty="0"/>
              <a:t>) = 0.90. Look up 0.90 in the z table to get </a:t>
            </a:r>
            <a:r>
              <a:rPr lang="en-US" sz="2400" i="1" dirty="0"/>
              <a:t>z</a:t>
            </a:r>
            <a:r>
              <a:rPr lang="en-US" sz="2400" dirty="0"/>
              <a:t> = 1.28. The value of </a:t>
            </a:r>
            <a:r>
              <a:rPr lang="en-US" sz="2400" i="1" dirty="0"/>
              <a:t>x</a:t>
            </a:r>
            <a:r>
              <a:rPr lang="en-US" sz="2400" dirty="0"/>
              <a:t> = 72 + 1.28 × 8 = 82.24.</a:t>
            </a:r>
            <a:endParaRPr lang="en-IN" sz="2400" dirty="0"/>
          </a:p>
        </p:txBody>
      </p:sp>
      <p:pic>
        <p:nvPicPr>
          <p:cNvPr id="9" name="Picture 8" descr="Normal curve showing an x value of 82.24 is equivalent to a z score of 1.28. The area to the left of this value is 0.90. The x value is found using x = mu plus z times sigma.">
            <a:extLst>
              <a:ext uri="{FF2B5EF4-FFF2-40B4-BE49-F238E27FC236}">
                <a16:creationId xmlns:a16="http://schemas.microsoft.com/office/drawing/2014/main" id="{03EC3F49-A02E-1E43-8C71-2844991C7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99" y="2501912"/>
            <a:ext cx="1829245" cy="136186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9BFEDE-72D7-40B1-BA72-5E714034505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199" y="4244521"/>
            <a:ext cx="5486400" cy="1524000"/>
          </a:xfrm>
        </p:spPr>
        <p:txBody>
          <a:bodyPr>
            <a:normAutofit/>
          </a:bodyPr>
          <a:lstStyle/>
          <a:p>
            <a:pPr marL="271463" indent="-271463">
              <a:buNone/>
            </a:pPr>
            <a:r>
              <a:rPr lang="en-US" sz="2000" dirty="0"/>
              <a:t>b. The 25</a:t>
            </a:r>
            <a:r>
              <a:rPr lang="en-US" sz="2000" baseline="30000" dirty="0"/>
              <a:t>th</a:t>
            </a:r>
            <a:r>
              <a:rPr lang="en-US" sz="2000" dirty="0"/>
              <a:t> percentile is a numerical value </a:t>
            </a:r>
            <a:r>
              <a:rPr lang="en-US" sz="2000" i="1" dirty="0"/>
              <a:t>x</a:t>
            </a:r>
            <a:r>
              <a:rPr lang="en-US" sz="2000" dirty="0"/>
              <a:t> such that </a:t>
            </a:r>
            <a:r>
              <a:rPr lang="en-US" sz="2000" i="1" dirty="0"/>
              <a:t>P</a:t>
            </a:r>
            <a:r>
              <a:rPr lang="en-US" sz="2000" dirty="0"/>
              <a:t>(</a:t>
            </a:r>
            <a:r>
              <a:rPr lang="en-US" sz="2000" i="1" dirty="0"/>
              <a:t>X</a:t>
            </a:r>
            <a:r>
              <a:rPr lang="en-US" sz="2000" dirty="0"/>
              <a:t> &lt; </a:t>
            </a:r>
            <a:r>
              <a:rPr lang="en-US" sz="2000" i="1" dirty="0"/>
              <a:t>x</a:t>
            </a:r>
            <a:r>
              <a:rPr lang="en-US" sz="2000" dirty="0"/>
              <a:t>) = 0.25. Look up 0.25 in the z table to get </a:t>
            </a:r>
            <a:r>
              <a:rPr lang="en-US" sz="2000" i="1" dirty="0"/>
              <a:t>z</a:t>
            </a:r>
            <a:r>
              <a:rPr lang="en-US" sz="2000" dirty="0"/>
              <a:t> = −0.67. The value of </a:t>
            </a:r>
            <a:r>
              <a:rPr lang="en-US" sz="2000" i="1" dirty="0"/>
              <a:t>x</a:t>
            </a:r>
            <a:r>
              <a:rPr lang="en-US" sz="2000" dirty="0"/>
              <a:t> = 72 − 0.67 × 8 = 66.64.</a:t>
            </a:r>
            <a:endParaRPr lang="en-IN" sz="2000" dirty="0"/>
          </a:p>
        </p:txBody>
      </p:sp>
      <p:pic>
        <p:nvPicPr>
          <p:cNvPr id="10" name="Picture 9" descr="Normal curve showing an x value of 66.64 is equivalent to a z score of negative 0.67. The area to the left of this value is 0.25. The x value is found using x = mu plus z times sigma.">
            <a:extLst>
              <a:ext uri="{FF2B5EF4-FFF2-40B4-BE49-F238E27FC236}">
                <a16:creationId xmlns:a16="http://schemas.microsoft.com/office/drawing/2014/main" id="{4444BDCF-8F68-2746-96C9-318D302D2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319" y="4115820"/>
            <a:ext cx="1760877" cy="12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534F-4DD8-404B-AC6B-D5B52E4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Introductory </a:t>
            </a:r>
            <a:r>
              <a:rPr lang="en-US" sz="3600" dirty="0">
                <a:latin typeface="+mj-lt"/>
                <a:cs typeface="Calibri" panose="020F0502020204030204" pitchFamily="34" charset="0"/>
              </a:rPr>
              <a:t>Case</a:t>
            </a:r>
            <a:r>
              <a:rPr lang="en-US" sz="3600" dirty="0">
                <a:latin typeface="+mj-lt"/>
              </a:rPr>
              <a:t>: Demand for Salmon</a:t>
            </a:r>
            <a:endParaRPr lang="en-IN" sz="3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E363-6636-4465-AD75-E4232A0D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Akiko Hamaguchi, manager of a small sushi restaurant Little Ginza, in Phoenix, Arizona, has to estimate the daily amount of salmon needed.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>
                <a:latin typeface="+mn-lt"/>
              </a:rPr>
              <a:t>Akiko has estimated the daily consumption of salmon to be normally distributed with a mean of 12 pounds and a standard deviation of 3.2 pounds.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>
                <a:latin typeface="+mn-lt"/>
              </a:rPr>
              <a:t>Buying 20 pounds of salmon every day has resulted in too much wastage.</a:t>
            </a:r>
            <a:endParaRPr lang="en-US" sz="2000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3E1B2-5001-4D66-8E7B-162B1688D1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42808"/>
            <a:ext cx="8229600" cy="2617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Based on this information, Akiko would like to: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Calculate the probability that the demand for salmon at Little Ginza is above 20 pounds.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Calculate the probability that the demand for salmon at Little Ginza is below 15 pounds.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Determine the amount of salmon that should be bought daily so that the restaurant meets demand on 90% of the days.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9515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66FC-ED0E-440F-AC68-F7469FE0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20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3D0E-CD2F-40C2-9426-052B6DDB9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667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is tedious to compute binomial probabilities for larger values of </a:t>
            </a:r>
            <a:r>
              <a:rPr lang="en-US" sz="2400" i="1" dirty="0"/>
              <a:t>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With large values of </a:t>
            </a:r>
            <a:r>
              <a:rPr lang="en-US" sz="2400" i="1" dirty="0"/>
              <a:t>n</a:t>
            </a:r>
            <a:r>
              <a:rPr lang="en-US" sz="2400" dirty="0"/>
              <a:t>, the binomial distributed can be approximated by the normal distribution.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70A45-DA27-4D04-A757-C56A2E89E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0"/>
            <a:ext cx="487180" cy="45470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E821D2F-5F20-4D39-BF3C-2FF1E4DC6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816362"/>
              </p:ext>
            </p:extLst>
          </p:nvPr>
        </p:nvGraphicFramePr>
        <p:xfrm>
          <a:off x="933450" y="3440113"/>
          <a:ext cx="838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4" name="Equation" r:id="rId3" imgW="838080" imgH="241200" progId="Equation.DSMT4">
                  <p:embed/>
                </p:oleObj>
              </mc:Choice>
              <mc:Fallback>
                <p:oleObj name="Equation" r:id="rId3" imgW="838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3450" y="3440113"/>
                        <a:ext cx="838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D5483-ED4D-41B8-BD34-62EABE94227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39981"/>
            <a:ext cx="427220" cy="402236"/>
          </a:xfrm>
        </p:spPr>
        <p:txBody>
          <a:bodyPr>
            <a:normAutofit lnSpcReduction="10000"/>
          </a:bodyPr>
          <a:lstStyle/>
          <a:p>
            <a:pPr marL="292608" indent="-292608"/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E4A9198-C18A-4389-A731-AE54DC17CC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847856"/>
              </p:ext>
            </p:extLst>
          </p:nvPr>
        </p:nvGraphicFramePr>
        <p:xfrm>
          <a:off x="922338" y="3776663"/>
          <a:ext cx="1155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5" name="Equation" r:id="rId5" imgW="1155600" imgH="419040" progId="Equation.DSMT4">
                  <p:embed/>
                </p:oleObj>
              </mc:Choice>
              <mc:Fallback>
                <p:oleObj name="Equation" r:id="rId5" imgW="1155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2338" y="3776663"/>
                        <a:ext cx="1155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8E2FC-7899-4E2C-9155-94E1E33384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419601"/>
            <a:ext cx="8229600" cy="145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is easy to compute binomial probabilities with Excel and R.</a:t>
            </a:r>
          </a:p>
          <a:p>
            <a:pPr marL="0" indent="0">
              <a:buNone/>
            </a:pPr>
            <a:r>
              <a:rPr lang="en-US" sz="2400" dirty="0"/>
              <a:t>The normal distribution approximation is extremely important when making inference for the population proportion, </a:t>
            </a:r>
            <a:r>
              <a:rPr lang="en-US" sz="2400" i="1" dirty="0"/>
              <a:t>p.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56580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12F5-5174-48FC-A65F-502A79E8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762"/>
            <a:ext cx="8229600" cy="858753"/>
          </a:xfrm>
        </p:spPr>
        <p:txBody>
          <a:bodyPr/>
          <a:lstStyle/>
          <a:p>
            <a:r>
              <a:rPr lang="en-US" dirty="0"/>
              <a:t>6.2 The Normal Distribution </a:t>
            </a:r>
            <a:r>
              <a:rPr lang="en-US" sz="1000" dirty="0"/>
              <a:t>21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26F5F-C098-49E4-ACA9-0C1807B4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4038600" cy="4984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Excel and R Functionality.</a:t>
            </a:r>
            <a:endParaRPr lang="en-IN" sz="24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56A244A-10E4-459E-B9F4-791AE61A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47382"/>
              </p:ext>
            </p:extLst>
          </p:nvPr>
        </p:nvGraphicFramePr>
        <p:xfrm>
          <a:off x="381000" y="2057399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9280444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277757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250912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Distribution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Excel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247618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Normal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43909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=NORM.DIST(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pnorm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87629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x: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=NORM.INV(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qnorm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00196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i="0" dirty="0"/>
                        <a:t>Exponential</a:t>
                      </a:r>
                      <a:endParaRPr lang="en-IN" b="1" i="0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97449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=EXPON.DIST(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pexp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85304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x: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NA*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qexp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15642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i="0" dirty="0"/>
                        <a:t>Lognormal</a:t>
                      </a:r>
                      <a:endParaRPr lang="en-IN" b="1" i="0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31874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=LOGNORM.DIST(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plnorm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259469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y: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=LOGNORM.INV(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qlnorm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7499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87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1FC1-4629-4950-8D36-F93154AF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2292-F223-4B7B-A304-B84A997F2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exponential distribution is a useful nonsymmetric continuous probability distribution.</a:t>
            </a:r>
          </a:p>
          <a:p>
            <a:r>
              <a:rPr lang="en-US" sz="2400" dirty="0"/>
              <a:t>Related to Poisson: number of occurrences over a given interval of time or space.</a:t>
            </a:r>
          </a:p>
          <a:p>
            <a:r>
              <a:rPr lang="en-US" sz="2400" dirty="0"/>
              <a:t>Now we are interested in the time/space between the occurrences or arrivals.</a:t>
            </a:r>
          </a:p>
          <a:p>
            <a:r>
              <a:rPr lang="en-US" sz="2400" dirty="0"/>
              <a:t>The exponential random variable is nonnegative.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49349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7462-30AE-4CFF-AEE6-89E0A321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7A852-6560-4C0A-9CF7-295DCAB41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345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The probability distribution is defined in terms of its rate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DDFB2-B0A9-45BA-AB3B-15A6BABBD9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601"/>
            <a:ext cx="1431561" cy="399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parameter</a:t>
            </a:r>
            <a:endParaRPr lang="en-IN" sz="22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464445-4502-4E8E-B2B2-2623E7703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891353"/>
              </p:ext>
            </p:extLst>
          </p:nvPr>
        </p:nvGraphicFramePr>
        <p:xfrm>
          <a:off x="1914708" y="2187758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6" name="Equation" r:id="rId3" imgW="228600" imgH="266400" progId="Equation.DSMT4">
                  <p:embed/>
                </p:oleObj>
              </mc:Choice>
              <mc:Fallback>
                <p:oleObj name="Equation" r:id="rId3" imgW="2286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4708" y="2187758"/>
                        <a:ext cx="228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EEF18-E27B-4FC1-BDF2-379F4842085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608290"/>
            <a:ext cx="1071797" cy="404733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lnSpc>
                <a:spcPct val="110000"/>
              </a:lnSpc>
            </a:pPr>
            <a:r>
              <a:rPr lang="en-US" sz="2200" dirty="0">
                <a:ea typeface="Cambria Math" panose="02040503050406030204" pitchFamily="18" charset="0"/>
              </a:rPr>
              <a:t>Same</a:t>
            </a:r>
            <a:endParaRPr lang="en-IN" sz="22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4E75017-5913-414C-9C0E-13F0FCEF6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559199"/>
              </p:ext>
            </p:extLst>
          </p:nvPr>
        </p:nvGraphicFramePr>
        <p:xfrm>
          <a:off x="1573550" y="268428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7" name="Equation" r:id="rId5" imgW="177480" imgH="241200" progId="Equation.DSMT4">
                  <p:embed/>
                </p:oleObj>
              </mc:Choice>
              <mc:Fallback>
                <p:oleObj name="Equation" r:id="rId5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3550" y="268428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AD04-8E7B-48EA-825E-C478C466FD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846290" y="2603555"/>
            <a:ext cx="2268510" cy="40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Cambria Math" panose="02040503050406030204" pitchFamily="18" charset="0"/>
              </a:rPr>
              <a:t>as with Poisson.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86288C-C2E5-4114-8153-526EF470D9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3029338"/>
            <a:ext cx="7543800" cy="398486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2000" dirty="0"/>
              <a:t>Average number of arrivals per unit of time/space.</a:t>
            </a:r>
            <a:endParaRPr lang="en-IN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4FF4E4-FE23-4F5B-BB06-C82A57284EE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3429000"/>
            <a:ext cx="7307705" cy="43471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For an exponential random variable, the mean is the inverse of</a:t>
            </a:r>
            <a:endParaRPr lang="en-IN" sz="22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F1E770B-03B5-4A3E-91EE-0AF42ADE00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42960"/>
              </p:ext>
            </p:extLst>
          </p:nvPr>
        </p:nvGraphicFramePr>
        <p:xfrm>
          <a:off x="7871710" y="3526018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8" name="Equation" r:id="rId7" imgW="266400" imgH="253800" progId="Equation.DSMT4">
                  <p:embed/>
                </p:oleObj>
              </mc:Choice>
              <mc:Fallback>
                <p:oleObj name="Equation" r:id="rId7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71710" y="3526018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98871C-60F7-4542-8A8C-6491DFB27C0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3897084"/>
            <a:ext cx="8229600" cy="397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the average time between arrivals.</a:t>
            </a:r>
            <a:endParaRPr lang="en-IN" sz="2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31A0EA-8C69-46AB-B166-0E5BDA06F41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7180" y="4320074"/>
            <a:ext cx="8199620" cy="16010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Used to model lifetimes or failure times.</a:t>
            </a:r>
          </a:p>
          <a:p>
            <a:pPr marL="0" indent="0">
              <a:buNone/>
            </a:pPr>
            <a:r>
              <a:rPr lang="en-US" sz="2400" dirty="0"/>
              <a:t>The exponential distribution is “memoryless.”</a:t>
            </a:r>
          </a:p>
          <a:p>
            <a:pPr marL="292608" indent="-292608">
              <a:lnSpc>
                <a:spcPct val="110000"/>
              </a:lnSpc>
            </a:pPr>
            <a:r>
              <a:rPr lang="en-US" sz="2200" dirty="0"/>
              <a:t>Constant failure rate.</a:t>
            </a:r>
          </a:p>
          <a:p>
            <a:pPr marL="292608" indent="-292608">
              <a:lnSpc>
                <a:spcPct val="110000"/>
              </a:lnSpc>
            </a:pPr>
            <a:r>
              <a:rPr lang="en-US" sz="2200" dirty="0"/>
              <a:t>A new failure (time) is independent of the previous failures (times).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669898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C6C1-7FB1-4070-B26B-A69DB663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7ECDA-BAF8-4F78-8B33-598B5339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6934200" cy="4873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The probability density function is given by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628855B5-6593-4EDB-944E-1FAA18969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965098"/>
              </p:ext>
            </p:extLst>
          </p:nvPr>
        </p:nvGraphicFramePr>
        <p:xfrm>
          <a:off x="3700483" y="2056655"/>
          <a:ext cx="2429874" cy="40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8" name="Equation" r:id="rId3" imgW="1371600" imgH="228600" progId="Equation.DSMT4">
                  <p:embed/>
                </p:oleObj>
              </mc:Choice>
              <mc:Fallback>
                <p:oleObj name="Equation" r:id="rId3" imgW="1371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0483" y="2056655"/>
                        <a:ext cx="2429874" cy="404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DAB03-0517-4716-AD3E-98C0C97B27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7050" y="2614244"/>
            <a:ext cx="234950" cy="427039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F7658D3-D36B-4EF8-B604-A006AB8E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75152"/>
              </p:ext>
            </p:extLst>
          </p:nvPr>
        </p:nvGraphicFramePr>
        <p:xfrm>
          <a:off x="870763" y="2648763"/>
          <a:ext cx="272237" cy="346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9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0763" y="2648763"/>
                        <a:ext cx="272237" cy="346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C1ADE2-B776-4570-9090-64342FAA218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43000" y="2590800"/>
            <a:ext cx="3422650" cy="415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is the rate parameter.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57E5F0-24AE-42C2-8581-69E321FFE4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27050" y="3080969"/>
            <a:ext cx="234950" cy="249238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BD833FB2-398E-40B2-A5CB-DAE5F38A9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664420"/>
              </p:ext>
            </p:extLst>
          </p:nvPr>
        </p:nvGraphicFramePr>
        <p:xfrm>
          <a:off x="930438" y="3117259"/>
          <a:ext cx="1043128" cy="32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0"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0438" y="3117259"/>
                        <a:ext cx="1043128" cy="327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7AF2E92-3E44-47B7-8885-613BB1626DE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98785" y="3007821"/>
            <a:ext cx="5105400" cy="427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base of the natural logarithm.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F1C5CC-E84F-4479-B6B4-5302E168004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505201"/>
            <a:ext cx="6934200" cy="457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The mean and standard deviation are equal.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0A700A8B-608D-4924-8FB1-26F46513EA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968081"/>
              </p:ext>
            </p:extLst>
          </p:nvPr>
        </p:nvGraphicFramePr>
        <p:xfrm>
          <a:off x="2839237" y="3919404"/>
          <a:ext cx="1656563" cy="52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1" name="Equation" r:id="rId9" imgW="1244520" imgH="393480" progId="Equation.DSMT4">
                  <p:embed/>
                </p:oleObj>
              </mc:Choice>
              <mc:Fallback>
                <p:oleObj name="Equation" r:id="rId9" imgW="12445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39237" y="3919404"/>
                        <a:ext cx="1656563" cy="524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1B1B3-9EAF-43A6-8685-0BE6F9704A5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449761"/>
            <a:ext cx="5715000" cy="42703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For </a:t>
            </a:r>
            <a:r>
              <a:rPr lang="en-US" sz="2000" i="1" dirty="0"/>
              <a:t>x</a:t>
            </a:r>
            <a:r>
              <a:rPr lang="en-US" sz="2000" dirty="0"/>
              <a:t> </a:t>
            </a:r>
            <a:r>
              <a:rPr lang="en-US" sz="2000" dirty="0">
                <a:cs typeface="Times New Roman" panose="02020603050405020304" pitchFamily="18" charset="0"/>
              </a:rPr>
              <a:t>≥ 0,</a:t>
            </a:r>
            <a:r>
              <a:rPr lang="en-US" sz="2000" dirty="0"/>
              <a:t> the cumulative distribution function is</a:t>
            </a:r>
            <a:endParaRPr lang="en-IN" sz="2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6DC5941B-9988-414B-9C19-C675EF55A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72533"/>
              </p:ext>
            </p:extLst>
          </p:nvPr>
        </p:nvGraphicFramePr>
        <p:xfrm>
          <a:off x="2912602" y="4999306"/>
          <a:ext cx="1729248" cy="334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2" name="Equation" r:id="rId11" imgW="1180800" imgH="228600" progId="Equation.DSMT4">
                  <p:embed/>
                </p:oleObj>
              </mc:Choice>
              <mc:Fallback>
                <p:oleObj name="Equation" r:id="rId11" imgW="1180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2602" y="4999306"/>
                        <a:ext cx="1729248" cy="334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209D214A-8D40-44A2-A0C2-C9EEBE63BD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377440"/>
              </p:ext>
            </p:extLst>
          </p:nvPr>
        </p:nvGraphicFramePr>
        <p:xfrm>
          <a:off x="457200" y="5486400"/>
          <a:ext cx="2770516" cy="334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3" name="Equation" r:id="rId13" imgW="1892160" imgH="228600" progId="Equation.DSMT4">
                  <p:embed/>
                </p:oleObj>
              </mc:Choice>
              <mc:Fallback>
                <p:oleObj name="Equation" r:id="rId13" imgW="1892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200" y="5486400"/>
                        <a:ext cx="2770516" cy="334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534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893A-515A-43EB-B779-9580E43C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FE93-B1CA-45AF-B549-D0CB523B6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1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The probability density function for various rates.</a:t>
            </a:r>
            <a:endParaRPr lang="en-IN" sz="2400" dirty="0"/>
          </a:p>
        </p:txBody>
      </p:sp>
      <p:pic>
        <p:nvPicPr>
          <p:cNvPr id="7" name="Picture 6" descr="Graph showing a series of exponential probability density functions.">
            <a:extLst>
              <a:ext uri="{FF2B5EF4-FFF2-40B4-BE49-F238E27FC236}">
                <a16:creationId xmlns:a16="http://schemas.microsoft.com/office/drawing/2014/main" id="{81B39A00-7486-4DC2-B52A-E31DD3F6D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"/>
          <a:stretch/>
        </p:blipFill>
        <p:spPr>
          <a:xfrm>
            <a:off x="1809953" y="2353455"/>
            <a:ext cx="5219295" cy="30839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6C91A-9FE7-4FE2-BE75-93A6FF2C9A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14600" y="5703665"/>
            <a:ext cx="3657600" cy="286318"/>
          </a:xfrm>
        </p:spPr>
        <p:txBody>
          <a:bodyPr/>
          <a:lstStyle/>
          <a:p>
            <a:r>
              <a:rPr lang="en-IN" dirty="0">
                <a:hlinkClick r:id="rId3" action="ppaction://hlinksldjump"/>
              </a:rPr>
              <a:t>Access the text alternative for slide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11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46C6-F91C-4824-A1DA-65E08461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4B0E-8BE5-4495-87C9-5736B3FB2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858186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400" dirty="0"/>
              <a:t>Example: the time between e-mail messages during work hours is exponentially distributed with a mean of 25 minutes.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86D73-ABD2-4988-BA39-CAE35A627D2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590802"/>
            <a:ext cx="4069830" cy="467192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cs typeface="Calibri" panose="020F0502020204030204" pitchFamily="34" charset="0"/>
              </a:rPr>
              <a:t>a. Calculate the rate parameter</a:t>
            </a:r>
            <a:endParaRPr lang="en-IN" sz="2400" dirty="0">
              <a:cs typeface="Calibri" panose="020F050202020403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E6F400E-9621-4C5E-A3A6-ED5DF6BE7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73809"/>
              </p:ext>
            </p:extLst>
          </p:nvPr>
        </p:nvGraphicFramePr>
        <p:xfrm>
          <a:off x="4539520" y="2677410"/>
          <a:ext cx="24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" name="Equation" r:id="rId3" imgW="241200" imgH="279360" progId="Equation.DSMT4">
                  <p:embed/>
                </p:oleObj>
              </mc:Choice>
              <mc:Fallback>
                <p:oleObj name="Equation" r:id="rId3" imgW="24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9520" y="2677410"/>
                        <a:ext cx="24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615E97-0E1C-4C17-A768-3225FB6B85C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124200"/>
            <a:ext cx="8229600" cy="2209800"/>
          </a:xfrm>
        </p:spPr>
        <p:txBody>
          <a:bodyPr>
            <a:normAutofit/>
          </a:bodyPr>
          <a:lstStyle/>
          <a:p>
            <a:pPr marL="271463" indent="-271463">
              <a:spcBef>
                <a:spcPts val="500"/>
              </a:spcBef>
              <a:buNone/>
            </a:pPr>
            <a:r>
              <a:rPr lang="en-US" sz="2400" dirty="0">
                <a:cs typeface="Calibri" panose="020F0502020204030204" pitchFamily="34" charset="0"/>
              </a:rPr>
              <a:t>b. What is the probability that you do not get an e-mail for more than one hour?</a:t>
            </a:r>
          </a:p>
          <a:p>
            <a:pPr marL="271463" indent="-271463">
              <a:spcBef>
                <a:spcPts val="500"/>
              </a:spcBef>
              <a:buNone/>
            </a:pPr>
            <a:r>
              <a:rPr lang="en-US" sz="2400" dirty="0">
                <a:cs typeface="Calibri" panose="020F0502020204030204" pitchFamily="34" charset="0"/>
              </a:rPr>
              <a:t>c. What is the probability that you get an e-mail within 10 minutes?</a:t>
            </a:r>
            <a:endParaRPr lang="en-IN" sz="2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9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65AA-D1A5-49BC-9F5E-A756B21A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F2E1A-3C7D-46F2-8C7B-6CD95068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3431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400" dirty="0"/>
              <a:t>Example, continued.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802F6-79B8-4FDA-BCF8-895EBDEF75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262266"/>
            <a:ext cx="442210" cy="480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a. </a:t>
            </a:r>
            <a:endParaRPr lang="en-IN" sz="24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FE39D6E-970D-4438-9A3B-27F926D56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21965"/>
              </p:ext>
            </p:extLst>
          </p:nvPr>
        </p:nvGraphicFramePr>
        <p:xfrm>
          <a:off x="1060450" y="2139950"/>
          <a:ext cx="2768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6" name="Equation" r:id="rId3" imgW="2768400" imgH="838080" progId="Equation.DSMT4">
                  <p:embed/>
                </p:oleObj>
              </mc:Choice>
              <mc:Fallback>
                <p:oleObj name="Equation" r:id="rId3" imgW="27684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0450" y="2139950"/>
                        <a:ext cx="27686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70863D-2CA3-4393-BD60-3D478793A9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38600" y="2262267"/>
            <a:ext cx="4648200" cy="480934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ea typeface="Cambria Math" panose="02040503050406030204" pitchFamily="18" charset="0"/>
                <a:cs typeface="Calibri" panose="020F0502020204030204" pitchFamily="34" charset="0"/>
              </a:rPr>
              <a:t>emails per minute.</a:t>
            </a:r>
            <a:endParaRPr lang="en-IN" sz="2400" dirty="0"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5C8CBE-B8DC-4F09-B5C1-24B52087AE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3200400"/>
            <a:ext cx="4572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b. </a:t>
            </a:r>
            <a:endParaRPr lang="en-IN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702B9A9-0F84-4C87-8DB5-85BF6C14F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894939"/>
              </p:ext>
            </p:extLst>
          </p:nvPr>
        </p:nvGraphicFramePr>
        <p:xfrm>
          <a:off x="998538" y="3200400"/>
          <a:ext cx="3771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7" name="Equation" r:id="rId5" imgW="3771720" imgH="469800" progId="Equation.DSMT4">
                  <p:embed/>
                </p:oleObj>
              </mc:Choice>
              <mc:Fallback>
                <p:oleObj name="Equation" r:id="rId5" imgW="3771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538" y="3200400"/>
                        <a:ext cx="3771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Exponential curve showing the area above x = 60 is 0.0907.">
            <a:extLst>
              <a:ext uri="{FF2B5EF4-FFF2-40B4-BE49-F238E27FC236}">
                <a16:creationId xmlns:a16="http://schemas.microsoft.com/office/drawing/2014/main" id="{7A389298-C498-43EC-A4A5-D52C534B0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230" y="3261431"/>
            <a:ext cx="3717364" cy="214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2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65AA-D1A5-49BC-9F5E-A756B21A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F2E1A-3C7D-46F2-8C7B-6CD95068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3431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400" dirty="0"/>
              <a:t>Example, continued.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802F6-79B8-4FDA-BCF8-895EBDEF75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262266"/>
            <a:ext cx="442210" cy="480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c. </a:t>
            </a:r>
            <a:endParaRPr lang="en-IN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998B19-15DB-4003-AF29-AE2E82F51B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286419"/>
              </p:ext>
            </p:extLst>
          </p:nvPr>
        </p:nvGraphicFramePr>
        <p:xfrm>
          <a:off x="1062038" y="2281238"/>
          <a:ext cx="557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Equation" r:id="rId3" imgW="5574960" imgH="469800" progId="Equation.DSMT4">
                  <p:embed/>
                </p:oleObj>
              </mc:Choice>
              <mc:Fallback>
                <p:oleObj name="Equation" r:id="rId3" imgW="5574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2038" y="2281238"/>
                        <a:ext cx="55753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Exponential curve showing the area to the left of x = 10 is 0.3297.">
            <a:extLst>
              <a:ext uri="{FF2B5EF4-FFF2-40B4-BE49-F238E27FC236}">
                <a16:creationId xmlns:a16="http://schemas.microsoft.com/office/drawing/2014/main" id="{6B24120A-202F-4290-A527-CEB9D5775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482" y="2902816"/>
            <a:ext cx="4315136" cy="25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65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1558-89FE-4AC3-8D27-3C855099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18ED-2E1C-4715-97F5-25F0D19B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4250"/>
            <a:ext cx="4114800" cy="4007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Excel and R Functionality.</a:t>
            </a:r>
            <a:endParaRPr lang="en-IN" sz="2400" dirty="0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F55D0FBD-31F8-4973-9B40-EEFE4E9D4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17610"/>
              </p:ext>
            </p:extLst>
          </p:nvPr>
        </p:nvGraphicFramePr>
        <p:xfrm>
          <a:off x="381000" y="2057399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9280444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277757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250912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Distribution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Excel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247618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Normal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43909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=NORM.DIST(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pnorm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87629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x: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=NORM.INV(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qnorm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00196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i="0" dirty="0"/>
                        <a:t>Exponential</a:t>
                      </a:r>
                      <a:endParaRPr lang="en-IN" b="1" i="0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97449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=EXPON.DIST(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pexp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85304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x: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NA*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qexp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15642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i="0" dirty="0"/>
                        <a:t>Lognormal</a:t>
                      </a:r>
                      <a:endParaRPr lang="en-IN" b="1" i="0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31874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=LOGNORM.DIST(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plnorm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259469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y: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=LOGNORM.INV(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qlnorm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7499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16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B15D-ACC3-4A2E-9097-C3B0CDFE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8ED7-12D8-4C25-AD72-BA15D9BE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059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continuous random variable is characterized by uncountable values in an interval.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Cannot describe the values with a list.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Example: return on a mutual fund, time to complete a task.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8579C-7C7A-4FC0-B66C-86017AB3F6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716558"/>
            <a:ext cx="8229600" cy="712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Unlike a discrete random variable, the probability that a continuous random variable assumes a particular value is zero.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2C268D-EA2A-47BC-8FDB-8F25D6E2614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429000"/>
            <a:ext cx="360025" cy="372257"/>
          </a:xfrm>
        </p:spPr>
        <p:txBody>
          <a:bodyPr>
            <a:noAutofit/>
          </a:bodyPr>
          <a:lstStyle/>
          <a:p>
            <a:pPr marL="292608" indent="-292608"/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4D534D9-BFBE-4329-8F61-18EEF3E22C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210683"/>
              </p:ext>
            </p:extLst>
          </p:nvPr>
        </p:nvGraphicFramePr>
        <p:xfrm>
          <a:off x="882650" y="3457575"/>
          <a:ext cx="1270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" name="Equation" r:id="rId3" imgW="1269720" imgH="342720" progId="Equation.DSMT4">
                  <p:embed/>
                </p:oleObj>
              </mc:Choice>
              <mc:Fallback>
                <p:oleObj name="Equation" r:id="rId3" imgW="12697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650" y="3457575"/>
                        <a:ext cx="12700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D9F79-B87E-4232-800E-1F4F16F012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278504" y="3450237"/>
            <a:ext cx="3436495" cy="35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any value.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00AA6E-5B8D-48FF-8BE1-45487ECC98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860611"/>
            <a:ext cx="8229600" cy="59052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Cannot assign a nonzero probability to each of the uncountable values and have the probabilities sum to one.</a:t>
            </a:r>
            <a:endParaRPr lang="en-IN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A7E189-8EFD-4205-85D1-2404A2B5B7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4495800"/>
            <a:ext cx="8199620" cy="388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Calculate the probability within some specific interval.</a:t>
            </a:r>
            <a:endParaRPr lang="en-IN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B2BEE-379B-4443-B17E-2E0FB2E65E1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968633"/>
            <a:ext cx="326571" cy="388494"/>
          </a:xfrm>
        </p:spPr>
        <p:txBody>
          <a:bodyPr>
            <a:normAutofit/>
          </a:bodyPr>
          <a:lstStyle/>
          <a:p>
            <a:pPr marL="292608" indent="-292608"/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1ACB72E-EF4E-4598-A9D8-52840B605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5810"/>
              </p:ext>
            </p:extLst>
          </p:nvPr>
        </p:nvGraphicFramePr>
        <p:xfrm>
          <a:off x="1027113" y="5002213"/>
          <a:ext cx="5499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Equation" r:id="rId5" imgW="5499000" imgH="266400" progId="Equation.DSMT4">
                  <p:embed/>
                </p:oleObj>
              </mc:Choice>
              <mc:Fallback>
                <p:oleObj name="Equation" r:id="rId5" imgW="54990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7113" y="5002213"/>
                        <a:ext cx="5499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F4819C-FA50-4014-A3BF-4322A5F3F78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5454467"/>
            <a:ext cx="307910" cy="414488"/>
          </a:xfrm>
        </p:spPr>
        <p:txBody>
          <a:bodyPr>
            <a:noAutofit/>
          </a:bodyPr>
          <a:lstStyle/>
          <a:p>
            <a:pPr marL="292608" indent="-292608"/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BE5AF53-484B-425A-B7F0-D52A36C34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148628"/>
              </p:ext>
            </p:extLst>
          </p:nvPr>
        </p:nvGraphicFramePr>
        <p:xfrm>
          <a:off x="946150" y="5530850"/>
          <a:ext cx="2895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" name="Equation" r:id="rId7" imgW="2895480" imgH="279360" progId="Equation.DSMT4">
                  <p:embed/>
                </p:oleObj>
              </mc:Choice>
              <mc:Fallback>
                <p:oleObj name="Equation" r:id="rId7" imgW="2895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6150" y="5530850"/>
                        <a:ext cx="2895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079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CF57-30F8-4CA3-80E8-AAE699C8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55618-3032-473F-9D1C-7F99D15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171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lognormal distribution is defined with a reference to the normal distribution.</a:t>
            </a:r>
          </a:p>
          <a:p>
            <a:pPr marL="0" indent="0">
              <a:buNone/>
            </a:pPr>
            <a:r>
              <a:rPr lang="en-US" sz="2400" dirty="0"/>
              <a:t>It is positively skewed and relevant for a positive random variable.</a:t>
            </a:r>
          </a:p>
          <a:p>
            <a:pPr marL="0" indent="0">
              <a:buNone/>
            </a:pPr>
            <a:r>
              <a:rPr lang="en-US" sz="2400" dirty="0"/>
              <a:t>Example: asset prices.</a:t>
            </a:r>
          </a:p>
          <a:p>
            <a:pPr marL="0" indent="0">
              <a:buNone/>
            </a:pPr>
            <a:r>
              <a:rPr lang="en-US" sz="2400" dirty="0"/>
              <a:t>The failure rate may increase or decrease over time.</a:t>
            </a:r>
          </a:p>
          <a:p>
            <a:pPr marL="0" indent="0">
              <a:buNone/>
            </a:pPr>
            <a:r>
              <a:rPr lang="en-US" sz="2400" dirty="0"/>
              <a:t>Flexibility has led to broad applications.</a:t>
            </a:r>
          </a:p>
          <a:p>
            <a:pPr marL="0" indent="0">
              <a:buNone/>
            </a:pPr>
            <a:r>
              <a:rPr lang="en-US" sz="2400" dirty="0"/>
              <a:t>Example: new equipment.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In the break-in period, failure rates are high.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Survives the break-in period, subsequent failure is reduced.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132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7B23-BCE5-4853-9A64-AB0D1902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10</a:t>
            </a:r>
            <a:endParaRPr lang="en-IN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0AC16BF-0978-4128-8F03-B3F0D04F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389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Let </a:t>
            </a:r>
            <a:r>
              <a:rPr lang="en-US" sz="2200" i="1" dirty="0"/>
              <a:t>X</a:t>
            </a:r>
            <a:r>
              <a:rPr lang="en-US" sz="2200" dirty="0"/>
              <a:t> be a normally distributed random variable with mean </a:t>
            </a:r>
            <a:r>
              <a:rPr lang="el-GR" sz="2200" i="1" dirty="0"/>
              <a:t>μ</a:t>
            </a:r>
            <a:r>
              <a:rPr lang="en-IN" sz="2200" dirty="0"/>
              <a:t> </a:t>
            </a:r>
            <a:r>
              <a:rPr lang="en-US" sz="2200" dirty="0"/>
              <a:t>and standard deviation </a:t>
            </a:r>
            <a:r>
              <a:rPr lang="el-GR" sz="2200" i="1" dirty="0"/>
              <a:t>σ</a:t>
            </a:r>
            <a:r>
              <a:rPr lang="en-US" sz="2200" dirty="0"/>
              <a:t>.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582BFAF-2E9D-445C-93F4-112619AEA04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06624"/>
            <a:ext cx="2562877" cy="359981"/>
          </a:xfrm>
        </p:spPr>
        <p:txBody>
          <a:bodyPr>
            <a:no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2200" dirty="0">
                <a:solidFill>
                  <a:prstClr val="black"/>
                </a:solidFill>
              </a:rPr>
              <a:t>The random variable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A27AC4-349F-4049-AFEB-2404FDCB0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130769"/>
              </p:ext>
            </p:extLst>
          </p:nvPr>
        </p:nvGraphicFramePr>
        <p:xfrm>
          <a:off x="3020077" y="2395868"/>
          <a:ext cx="795334" cy="363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5" name="Equation" r:id="rId3" imgW="444240" imgH="203040" progId="Equation.DSMT4">
                  <p:embed/>
                </p:oleObj>
              </mc:Choice>
              <mc:Fallback>
                <p:oleObj name="Equation" r:id="rId3" imgW="444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0077" y="2395868"/>
                        <a:ext cx="795334" cy="363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382626F-8F80-4342-BCC6-1CB812327E2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86200" y="2406214"/>
            <a:ext cx="4114800" cy="35998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follows the lognormal distribution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BACF912-CEF5-445D-BFD6-37A3241D674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785683"/>
            <a:ext cx="4393769" cy="35998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with a probability density function as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B078D7D-7E54-49A6-9C92-B839AC29C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404974"/>
              </p:ext>
            </p:extLst>
          </p:nvPr>
        </p:nvGraphicFramePr>
        <p:xfrm>
          <a:off x="2063381" y="3200400"/>
          <a:ext cx="5017239" cy="85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6" name="Equation" r:id="rId5" imgW="2831760" imgH="482400" progId="Equation.DSMT4">
                  <p:embed/>
                </p:oleObj>
              </mc:Choice>
              <mc:Fallback>
                <p:oleObj name="Equation" r:id="rId5" imgW="2831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3381" y="3200400"/>
                        <a:ext cx="5017239" cy="854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65AF09C2-3CEA-4093-B5DA-B4A0DD0FF1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114800"/>
            <a:ext cx="381000" cy="395980"/>
          </a:xfrm>
        </p:spPr>
        <p:txBody>
          <a:bodyPr>
            <a:no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60F149A-DB16-4161-B371-276B5B29D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928"/>
              </p:ext>
            </p:extLst>
          </p:nvPr>
        </p:nvGraphicFramePr>
        <p:xfrm>
          <a:off x="926672" y="4145796"/>
          <a:ext cx="1268115" cy="28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7" name="Equation" r:id="rId7" imgW="787320" imgH="177480" progId="Equation.DSMT4">
                  <p:embed/>
                </p:oleObj>
              </mc:Choice>
              <mc:Fallback>
                <p:oleObj name="Equation" r:id="rId7" imgW="787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6672" y="4145796"/>
                        <a:ext cx="1268115" cy="28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46B8D1B-5C94-458D-89EE-E34DFEF1F91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572000"/>
            <a:ext cx="381000" cy="395980"/>
          </a:xfrm>
        </p:spPr>
        <p:txBody>
          <a:bodyPr>
            <a:no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BB81621-2799-4AC5-B21B-138A61288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505864"/>
              </p:ext>
            </p:extLst>
          </p:nvPr>
        </p:nvGraphicFramePr>
        <p:xfrm>
          <a:off x="914400" y="4569254"/>
          <a:ext cx="1227208" cy="36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" name="Equation" r:id="rId9" imgW="761760" imgH="228600" progId="Equation.DSMT4">
                  <p:embed/>
                </p:oleObj>
              </mc:Choice>
              <mc:Fallback>
                <p:oleObj name="Equation" r:id="rId9" imgW="761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4569254"/>
                        <a:ext cx="1227208" cy="36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FB4C29C2-DE91-4A3E-8BA6-A640DD2A21D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5075436"/>
            <a:ext cx="381000" cy="395980"/>
          </a:xfrm>
        </p:spPr>
        <p:txBody>
          <a:bodyPr>
            <a:no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8347318-FC67-4D15-AD09-3151022082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816764"/>
              </p:ext>
            </p:extLst>
          </p:nvPr>
        </p:nvGraphicFramePr>
        <p:xfrm>
          <a:off x="914400" y="5096230"/>
          <a:ext cx="1011517" cy="29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" name="Equation" r:id="rId11" imgW="609480" imgH="177480" progId="Equation.DSMT4">
                  <p:embed/>
                </p:oleObj>
              </mc:Choice>
              <mc:Fallback>
                <p:oleObj name="Equation" r:id="rId11" imgW="609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4400" y="5096230"/>
                        <a:ext cx="1011517" cy="29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6B6C4554-E62A-4162-A073-535C3DF7789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65780" y="5062128"/>
            <a:ext cx="3951767" cy="36897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is the base of the natural logarithm.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67A9CCE-B564-4826-B21F-891940341A6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5538758"/>
            <a:ext cx="8534400" cy="389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Probabilities are easily evaluated by reference to the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44486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0C3B-C54C-424B-978E-53D6E498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7BB2-F3DD-42CE-ACA7-A783732A1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6019800" cy="453450"/>
          </a:xfrm>
        </p:spPr>
        <p:txBody>
          <a:bodyPr>
            <a:no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400" dirty="0"/>
              <a:t>Shapes of the lognormal density function for</a:t>
            </a:r>
            <a:endParaRPr lang="en-IN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E56A50D-DFA8-49E7-B6F5-012A7D02F8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98829"/>
              </p:ext>
            </p:extLst>
          </p:nvPr>
        </p:nvGraphicFramePr>
        <p:xfrm>
          <a:off x="6604000" y="1681163"/>
          <a:ext cx="698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2" name="Equation" r:id="rId3" imgW="698400" imgH="330120" progId="Equation.DSMT4">
                  <p:embed/>
                </p:oleObj>
              </mc:Choice>
              <mc:Fallback>
                <p:oleObj name="Equation" r:id="rId3" imgW="698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0" y="1681163"/>
                        <a:ext cx="698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746FE-32D3-4139-A319-7EBBD086B5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600"/>
            <a:ext cx="3170420" cy="519659"/>
          </a:xfrm>
        </p:spPr>
        <p:txBody>
          <a:bodyPr>
            <a:normAutofit/>
          </a:bodyPr>
          <a:lstStyle/>
          <a:p>
            <a:pPr marL="292608" indent="0">
              <a:spcBef>
                <a:spcPts val="500"/>
              </a:spcBef>
              <a:buNone/>
            </a:pPr>
            <a:r>
              <a:rPr lang="en-US" sz="2400" dirty="0"/>
              <a:t>and various values of</a:t>
            </a:r>
            <a:endParaRPr lang="en-IN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5B98962-931A-4171-BB08-148B3EA41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169520"/>
              </p:ext>
            </p:extLst>
          </p:nvPr>
        </p:nvGraphicFramePr>
        <p:xfrm>
          <a:off x="3617913" y="2279650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" name="Equation" r:id="rId5" imgW="291960" imgH="203040" progId="Equation.DSMT4">
                  <p:embed/>
                </p:oleObj>
              </mc:Choice>
              <mc:Fallback>
                <p:oleObj name="Equation" r:id="rId5" imgW="291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7913" y="2279650"/>
                        <a:ext cx="292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Lognormal distributions with sigma = 0.5, 1, and 5.">
            <a:extLst>
              <a:ext uri="{FF2B5EF4-FFF2-40B4-BE49-F238E27FC236}">
                <a16:creationId xmlns:a16="http://schemas.microsoft.com/office/drawing/2014/main" id="{1578D675-C2D5-4017-A214-BE8F081A4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196" y="2743200"/>
            <a:ext cx="4565608" cy="26607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1B8F82-D7F6-4C97-ADCD-C325C049965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8" action="ppaction://hlinksldjump"/>
              </a:rPr>
              <a:t>Access the text alternative for slide images.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0953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FD99-0D05-417E-BAE1-EDAF32B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7418-58B7-477D-942D-822E2721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5410200" cy="419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Let </a:t>
            </a:r>
            <a:r>
              <a:rPr lang="en-US" sz="2200" i="1" dirty="0"/>
              <a:t>X</a:t>
            </a:r>
            <a:r>
              <a:rPr lang="en-US" sz="2200" dirty="0"/>
              <a:t> be a normal random variable with mean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0BCE76-5681-48BB-B949-540DE3313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79550"/>
              </p:ext>
            </p:extLst>
          </p:nvPr>
        </p:nvGraphicFramePr>
        <p:xfrm>
          <a:off x="5791200" y="1702011"/>
          <a:ext cx="296984" cy="32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0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1200" y="1702011"/>
                        <a:ext cx="296984" cy="32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C50F62B-749C-4464-95AD-09B89767A9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6000" y="1600203"/>
            <a:ext cx="1676400" cy="419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and standard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92BD9CC-97A1-4D6B-9B84-E9B62A36F2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2038350"/>
            <a:ext cx="1295400" cy="33829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deviation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91AB19E-4442-42D4-97B2-6742CDB83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991313"/>
              </p:ext>
            </p:extLst>
          </p:nvPr>
        </p:nvGraphicFramePr>
        <p:xfrm>
          <a:off x="1752600" y="2116661"/>
          <a:ext cx="346482" cy="27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1" name="Equation" r:id="rId6" imgW="177480" imgH="139680" progId="Equation.DSMT4">
                  <p:embed/>
                </p:oleObj>
              </mc:Choice>
              <mc:Fallback>
                <p:oleObj name="Equation" r:id="rId6" imgW="1774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2600" y="2116661"/>
                        <a:ext cx="346482" cy="272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AF8CECE-20B2-4142-90DF-AC3014835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388805"/>
              </p:ext>
            </p:extLst>
          </p:nvPr>
        </p:nvGraphicFramePr>
        <p:xfrm>
          <a:off x="555546" y="2409825"/>
          <a:ext cx="7953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2" name="Equation" r:id="rId8" imgW="795592" imgH="364482" progId="Equation.DSMT4">
                  <p:embed/>
                </p:oleObj>
              </mc:Choice>
              <mc:Fallback>
                <p:oleObj name="Equation" r:id="rId8" imgW="795592" imgH="3644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546" y="2409825"/>
                        <a:ext cx="79533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D48CBC-38D5-4FFA-AF26-BF29D5CD22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371600" y="2418267"/>
            <a:ext cx="3429130" cy="35254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is the lognormal variable.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59F1BB3-54F9-4E83-81C5-89F9DDF4784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808792"/>
            <a:ext cx="4572000" cy="35254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The mean and standard deviation of Y: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2B8135-9E7F-48EF-807E-BE4CDA88D75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1" y="3332164"/>
            <a:ext cx="304799" cy="40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5F092D-3238-4BE7-B7B1-FB4C52CA7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203321"/>
              </p:ext>
            </p:extLst>
          </p:nvPr>
        </p:nvGraphicFramePr>
        <p:xfrm>
          <a:off x="838200" y="3179677"/>
          <a:ext cx="1759006" cy="66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3" name="Equation" r:id="rId10" imgW="1269720" imgH="482400" progId="Equation.DSMT4">
                  <p:embed/>
                </p:oleObj>
              </mc:Choice>
              <mc:Fallback>
                <p:oleObj name="Equation" r:id="rId10" imgW="12697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3179677"/>
                        <a:ext cx="1759006" cy="66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26FF5A-C46B-4633-A4C2-5C96BDBCFE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1" y="3885953"/>
            <a:ext cx="304799" cy="401636"/>
          </a:xfrm>
        </p:spPr>
        <p:txBody>
          <a:bodyPr>
            <a:norm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2A48434-A8B9-48DD-8A9D-7FE2FDD60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474401"/>
              </p:ext>
            </p:extLst>
          </p:nvPr>
        </p:nvGraphicFramePr>
        <p:xfrm>
          <a:off x="838200" y="3867150"/>
          <a:ext cx="2789111" cy="37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4" name="Equation" r:id="rId12" imgW="2095200" imgH="279360" progId="Equation.DSMT4">
                  <p:embed/>
                </p:oleObj>
              </mc:Choice>
              <mc:Fallback>
                <p:oleObj name="Equation" r:id="rId12" imgW="2095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8200" y="3867150"/>
                        <a:ext cx="2789111" cy="371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4F86A18-3F4A-4DEB-81D6-067E23A1B3F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267200"/>
            <a:ext cx="4648200" cy="365124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The mean and standard deviation of X: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982821F-4420-460F-B659-55E79B7287B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1" y="4781425"/>
            <a:ext cx="304799" cy="401636"/>
          </a:xfrm>
        </p:spPr>
        <p:txBody>
          <a:bodyPr>
            <a:norm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099BC18-160D-49A7-B8EA-F339FBB387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455919"/>
              </p:ext>
            </p:extLst>
          </p:nvPr>
        </p:nvGraphicFramePr>
        <p:xfrm>
          <a:off x="838200" y="4597276"/>
          <a:ext cx="1565466" cy="74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5" name="Equation" r:id="rId14" imgW="1180800" imgH="558720" progId="Equation.DSMT4">
                  <p:embed/>
                </p:oleObj>
              </mc:Choice>
              <mc:Fallback>
                <p:oleObj name="Equation" r:id="rId14" imgW="11808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8200" y="4597276"/>
                        <a:ext cx="1565466" cy="740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2584D63-C67B-4918-9942-B6F04289B6D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1" y="5531550"/>
            <a:ext cx="304799" cy="401636"/>
          </a:xfrm>
        </p:spPr>
        <p:txBody>
          <a:bodyPr>
            <a:norm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4AC7EB-D074-45FB-B1E0-217438A8A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33041"/>
              </p:ext>
            </p:extLst>
          </p:nvPr>
        </p:nvGraphicFramePr>
        <p:xfrm>
          <a:off x="838200" y="5331525"/>
          <a:ext cx="1453718" cy="7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6" name="Equation" r:id="rId16" imgW="1091880" imgH="533160" progId="Equation.DSMT4">
                  <p:embed/>
                </p:oleObj>
              </mc:Choice>
              <mc:Fallback>
                <p:oleObj name="Equation" r:id="rId16" imgW="1091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8200" y="5331525"/>
                        <a:ext cx="1453718" cy="70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470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FD99-0D05-417E-BAE1-EDAF32B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7418-58B7-477D-942D-822E2721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1544"/>
            <a:ext cx="6400800" cy="371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Example: let </a:t>
            </a:r>
            <a:r>
              <a:rPr lang="en-US" sz="2200" i="1" dirty="0"/>
              <a:t>X</a:t>
            </a:r>
            <a:r>
              <a:rPr lang="en-US" sz="2200" dirty="0"/>
              <a:t> be a normal random variable with mean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CE6E378-A432-4590-814E-463B6ECE9D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895698"/>
              </p:ext>
            </p:extLst>
          </p:nvPr>
        </p:nvGraphicFramePr>
        <p:xfrm>
          <a:off x="6934200" y="1577744"/>
          <a:ext cx="613604" cy="32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6" name="Equation" r:id="rId3" imgW="380880" imgH="203040" progId="Equation.DSMT4">
                  <p:embed/>
                </p:oleObj>
              </mc:Choice>
              <mc:Fallback>
                <p:oleObj name="Equation" r:id="rId3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4200" y="1577744"/>
                        <a:ext cx="613604" cy="327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AF37C0B-EE35-4298-96CB-A8789A8FE7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1981200"/>
            <a:ext cx="2819399" cy="39498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and standard deviation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BCD6BE2-9BD9-4468-993A-BD4169B288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970808"/>
              </p:ext>
            </p:extLst>
          </p:nvPr>
        </p:nvGraphicFramePr>
        <p:xfrm>
          <a:off x="3315596" y="2023464"/>
          <a:ext cx="646804" cy="29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7" name="Equation" r:id="rId5" imgW="393480" imgH="177480" progId="Equation.DSMT4">
                  <p:embed/>
                </p:oleObj>
              </mc:Choice>
              <mc:Fallback>
                <p:oleObj name="Equation" r:id="rId5" imgW="39348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98A084-64A1-49E0-9C73-AAD62099A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5596" y="2023464"/>
                        <a:ext cx="646804" cy="29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DE2EB01-EB82-4514-B300-CBB5D471A8D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590800"/>
            <a:ext cx="346934" cy="371703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A5F1F5-CB2A-4B6A-A744-51C13D5EE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21782"/>
              </p:ext>
            </p:extLst>
          </p:nvPr>
        </p:nvGraphicFramePr>
        <p:xfrm>
          <a:off x="804134" y="2382071"/>
          <a:ext cx="4097047" cy="720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8" name="Equation" r:id="rId7" imgW="2743200" imgH="482400" progId="Equation.DSMT4">
                  <p:embed/>
                </p:oleObj>
              </mc:Choice>
              <mc:Fallback>
                <p:oleObj name="Equation" r:id="rId7" imgW="27432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134" y="2382071"/>
                        <a:ext cx="4097047" cy="720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1CC0EFD-83EE-4496-B909-B572902EA37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200171"/>
            <a:ext cx="346934" cy="371704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EBA83AB-83F4-4397-9039-681CD8DD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568343"/>
              </p:ext>
            </p:extLst>
          </p:nvPr>
        </p:nvGraphicFramePr>
        <p:xfrm>
          <a:off x="804134" y="3180391"/>
          <a:ext cx="6288555" cy="40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9" name="Equation" r:id="rId9" imgW="4381200" imgH="279360" progId="Equation.DSMT4">
                  <p:embed/>
                </p:oleObj>
              </mc:Choice>
              <mc:Fallback>
                <p:oleObj name="Equation" r:id="rId9" imgW="4381200" imgH="279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4AA6128-85A5-419E-84B6-ACE886F90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4134" y="3180391"/>
                        <a:ext cx="6288555" cy="40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8D22357-7042-4A39-B0AE-9F9BFA13DA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657600"/>
            <a:ext cx="6400800" cy="35658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Example: let </a:t>
            </a:r>
            <a:r>
              <a:rPr lang="en-US" sz="2200" i="1" dirty="0"/>
              <a:t>X</a:t>
            </a:r>
            <a:r>
              <a:rPr lang="en-US" sz="2200" dirty="0"/>
              <a:t> be a normal random variable with mean</a:t>
            </a:r>
            <a:endParaRPr lang="en-IN" sz="2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DCA0782-CE04-4A9B-A902-125429746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069573"/>
              </p:ext>
            </p:extLst>
          </p:nvPr>
        </p:nvGraphicFramePr>
        <p:xfrm>
          <a:off x="6881324" y="3725919"/>
          <a:ext cx="586276" cy="312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0" name="Equation" r:id="rId11" imgW="380880" imgH="203040" progId="Equation.DSMT4">
                  <p:embed/>
                </p:oleObj>
              </mc:Choice>
              <mc:Fallback>
                <p:oleObj name="Equation" r:id="rId11" imgW="380880" imgH="2030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CE6E378-A432-4590-814E-463B6ECE9D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81324" y="3725919"/>
                        <a:ext cx="586276" cy="312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74A4224-E371-471F-8777-7F983310EC3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045473"/>
            <a:ext cx="2858396" cy="35254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and standard deviation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98A084-64A1-49E0-9C73-AAD62099A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36243"/>
              </p:ext>
            </p:extLst>
          </p:nvPr>
        </p:nvGraphicFramePr>
        <p:xfrm>
          <a:off x="3276600" y="4080634"/>
          <a:ext cx="801604" cy="281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1" name="Equation" r:id="rId13" imgW="507960" imgH="177480" progId="Equation.DSMT4">
                  <p:embed/>
                </p:oleObj>
              </mc:Choice>
              <mc:Fallback>
                <p:oleObj name="Equation" r:id="rId13" imgW="507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6600" y="4080634"/>
                        <a:ext cx="801604" cy="281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A84B70-532D-4255-9AF9-284C9D791FD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724401"/>
            <a:ext cx="346934" cy="352542"/>
          </a:xfrm>
        </p:spPr>
        <p:txBody>
          <a:bodyPr>
            <a:no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C39208-AB27-4423-80BF-48025541E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130320"/>
              </p:ext>
            </p:extLst>
          </p:nvPr>
        </p:nvGraphicFramePr>
        <p:xfrm>
          <a:off x="785587" y="4547157"/>
          <a:ext cx="4319813" cy="695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2" name="Equation" r:id="rId15" imgW="2997000" imgH="482400" progId="Equation.DSMT4">
                  <p:embed/>
                </p:oleObj>
              </mc:Choice>
              <mc:Fallback>
                <p:oleObj name="Equation" r:id="rId15" imgW="299700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AA5F1F5-CB2A-4B6A-A744-51C13D5EE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5587" y="4547157"/>
                        <a:ext cx="4319813" cy="695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CAD4458-B32B-4AC6-AD57-321A3F843F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5381625"/>
            <a:ext cx="346934" cy="352542"/>
          </a:xfrm>
        </p:spPr>
        <p:txBody>
          <a:bodyPr>
            <a:noAutofit/>
          </a:bodyPr>
          <a:lstStyle/>
          <a:p>
            <a:r>
              <a:rPr lang="en-IN" sz="2000" dirty="0"/>
              <a:t> 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4AA6128-85A5-419E-84B6-ACE886F90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073803"/>
              </p:ext>
            </p:extLst>
          </p:nvPr>
        </p:nvGraphicFramePr>
        <p:xfrm>
          <a:off x="762000" y="5349016"/>
          <a:ext cx="6723654" cy="39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3" name="Equation" r:id="rId17" imgW="4711680" imgH="279360" progId="Equation.DSMT4">
                  <p:embed/>
                </p:oleObj>
              </mc:Choice>
              <mc:Fallback>
                <p:oleObj name="Equation" r:id="rId17" imgW="4711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2000" y="5349016"/>
                        <a:ext cx="6723654" cy="39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283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FD99-0D05-417E-BAE1-EDAF32B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7418-58B7-477D-942D-822E2721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44" y="1550965"/>
            <a:ext cx="1650750" cy="430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Example: let</a:t>
            </a:r>
            <a:endParaRPr lang="en-IN" sz="2000" dirty="0">
              <a:latin typeface="+mn-lt"/>
            </a:endParaRP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9CB9565D-9E84-4A67-9757-D7BACE497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380762"/>
              </p:ext>
            </p:extLst>
          </p:nvPr>
        </p:nvGraphicFramePr>
        <p:xfrm>
          <a:off x="1828800" y="1575188"/>
          <a:ext cx="674964" cy="32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4" name="Equation" r:id="rId3" imgW="419206" imgH="204413" progId="Equation.DSMT4">
                  <p:embed/>
                </p:oleObj>
              </mc:Choice>
              <mc:Fallback>
                <p:oleObj name="Equation" r:id="rId3" imgW="419206" imgH="20441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1575188"/>
                        <a:ext cx="674964" cy="32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ADAFCA-4655-4A66-9098-A7DCAD14E1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1" y="1504929"/>
            <a:ext cx="4800600" cy="476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where </a:t>
            </a:r>
            <a:r>
              <a:rPr lang="en-US" sz="2000" i="1" dirty="0"/>
              <a:t>X</a:t>
            </a:r>
            <a:r>
              <a:rPr lang="en-US" sz="2000" dirty="0"/>
              <a:t> is normally distributed with </a:t>
            </a:r>
            <a:r>
              <a:rPr lang="en-US" sz="2400" dirty="0"/>
              <a:t>mean</a:t>
            </a:r>
            <a:endParaRPr lang="en-US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131BBA9-BDC5-444D-B2D0-6713D8762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817982"/>
              </p:ext>
            </p:extLst>
          </p:nvPr>
        </p:nvGraphicFramePr>
        <p:xfrm>
          <a:off x="7239000" y="1600200"/>
          <a:ext cx="593151" cy="29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5" name="Equation" r:id="rId5" imgW="368280" imgH="203040" progId="Equation.DSMT4">
                  <p:embed/>
                </p:oleObj>
              </mc:Choice>
              <mc:Fallback>
                <p:oleObj name="Equation" r:id="rId5" imgW="368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39000" y="1600200"/>
                        <a:ext cx="593151" cy="29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66CAA24-C34D-413E-B5E8-0473FDE3645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28600" y="1933459"/>
            <a:ext cx="2651284" cy="4400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and standard deviation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179F2755-324B-4030-9774-B00193667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614107"/>
              </p:ext>
            </p:extLst>
          </p:nvPr>
        </p:nvGraphicFramePr>
        <p:xfrm>
          <a:off x="2763261" y="1999651"/>
          <a:ext cx="818139" cy="28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6" name="Equation" r:id="rId7" imgW="507960" imgH="177480" progId="Equation.DSMT4">
                  <p:embed/>
                </p:oleObj>
              </mc:Choice>
              <mc:Fallback>
                <p:oleObj name="Equation" r:id="rId7" imgW="507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3261" y="1999651"/>
                        <a:ext cx="818139" cy="28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1ED4861-6824-4999-A9B1-8E55378BF83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600" y="2362200"/>
            <a:ext cx="19812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Find </a:t>
            </a:r>
            <a:r>
              <a:rPr lang="en-US" sz="2000" i="1" dirty="0"/>
              <a:t>P</a:t>
            </a:r>
            <a:r>
              <a:rPr lang="en-US" sz="2000" dirty="0"/>
              <a:t>(</a:t>
            </a:r>
            <a:r>
              <a:rPr lang="en-US" sz="2000" i="1" dirty="0"/>
              <a:t>Y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200).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FAC60-0399-406A-987F-5CD8B32191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819400"/>
            <a:ext cx="304800" cy="381000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725D103-8E6C-4A24-B226-0DF9F627D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721453"/>
              </p:ext>
            </p:extLst>
          </p:nvPr>
        </p:nvGraphicFramePr>
        <p:xfrm>
          <a:off x="533400" y="2857750"/>
          <a:ext cx="4146478" cy="2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7" name="Equation" r:id="rId9" imgW="2831760" imgH="203040" progId="Equation.DSMT4">
                  <p:embed/>
                </p:oleObj>
              </mc:Choice>
              <mc:Fallback>
                <p:oleObj name="Equation" r:id="rId9" imgW="2831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3400" y="2857750"/>
                        <a:ext cx="4146478" cy="2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866A5-D5F3-4ADF-90B1-485AE204EA0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28600" y="3346005"/>
            <a:ext cx="375232" cy="387795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387AA65F-0F05-4A76-9B39-5C88D62ED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216955"/>
              </p:ext>
            </p:extLst>
          </p:nvPr>
        </p:nvGraphicFramePr>
        <p:xfrm>
          <a:off x="609600" y="3276600"/>
          <a:ext cx="1599090" cy="576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8" name="Equation" r:id="rId11" imgW="1091880" imgH="393480" progId="Equation.DSMT4">
                  <p:embed/>
                </p:oleObj>
              </mc:Choice>
              <mc:Fallback>
                <p:oleObj name="Equation" r:id="rId11" imgW="1091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9600" y="3276600"/>
                        <a:ext cx="1599090" cy="576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505AFF-F980-41B9-99BE-A6E57499548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" y="3962400"/>
            <a:ext cx="364834" cy="387795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AE2358E8-36CB-4669-B763-9CB26307D7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869106"/>
              </p:ext>
            </p:extLst>
          </p:nvPr>
        </p:nvGraphicFramePr>
        <p:xfrm>
          <a:off x="568203" y="4028310"/>
          <a:ext cx="1970971" cy="2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9" name="Equation" r:id="rId13" imgW="1346040" imgH="203040" progId="Equation.DSMT4">
                  <p:embed/>
                </p:oleObj>
              </mc:Choice>
              <mc:Fallback>
                <p:oleObj name="Equation" r:id="rId13" imgW="1346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203" y="4028310"/>
                        <a:ext cx="1970971" cy="2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125521-BC40-4EAD-92B4-902073554E7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4800" y="4419600"/>
            <a:ext cx="3581400" cy="4005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Find the 90</a:t>
            </a:r>
            <a:r>
              <a:rPr lang="en-US" sz="2000" baseline="30000" dirty="0"/>
              <a:t>th</a:t>
            </a:r>
            <a:r>
              <a:rPr lang="en-US" sz="2000" dirty="0"/>
              <a:t> percentile of </a:t>
            </a:r>
            <a:r>
              <a:rPr lang="en-US" sz="2000" i="1" dirty="0"/>
              <a:t>Y</a:t>
            </a:r>
            <a:r>
              <a:rPr lang="en-US" sz="2000" dirty="0"/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2D1A5F-5FA7-43F2-9F82-7CA5A2843D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28601" y="4923750"/>
            <a:ext cx="3886200" cy="476270"/>
          </a:xfrm>
        </p:spPr>
        <p:txBody>
          <a:bodyPr/>
          <a:lstStyle/>
          <a:p>
            <a:r>
              <a:rPr lang="en-US" sz="2000" dirty="0"/>
              <a:t>Find </a:t>
            </a:r>
            <a:r>
              <a:rPr lang="en-US" sz="2000" i="1" dirty="0"/>
              <a:t>y</a:t>
            </a:r>
            <a:r>
              <a:rPr lang="en-US" sz="2000" dirty="0"/>
              <a:t> such that</a:t>
            </a:r>
            <a:r>
              <a:rPr lang="en-IN" sz="2000" dirty="0"/>
              <a:t> </a:t>
            </a:r>
            <a:r>
              <a:rPr lang="en-IN" sz="2000" i="1" dirty="0"/>
              <a:t>P</a:t>
            </a:r>
            <a:r>
              <a:rPr lang="en-IN" sz="2000" dirty="0"/>
              <a:t>(</a:t>
            </a:r>
            <a:r>
              <a:rPr lang="en-IN" sz="2000" i="1" dirty="0"/>
              <a:t>Y</a:t>
            </a:r>
            <a:r>
              <a:rPr lang="en-IN" sz="2000" dirty="0"/>
              <a:t> &lt; </a:t>
            </a:r>
            <a:r>
              <a:rPr lang="en-IN" sz="2000" i="1" dirty="0"/>
              <a:t>y</a:t>
            </a:r>
            <a:r>
              <a:rPr lang="en-IN" sz="2000" dirty="0"/>
              <a:t>) = 0.90.</a:t>
            </a: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5EAAFA-780A-4438-89AF-17BF2B439A3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28600" y="5457149"/>
            <a:ext cx="441449" cy="387795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5871BC35-818D-40F4-B004-ACE735D71C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099913"/>
              </p:ext>
            </p:extLst>
          </p:nvPr>
        </p:nvGraphicFramePr>
        <p:xfrm>
          <a:off x="609600" y="5540144"/>
          <a:ext cx="4602033" cy="32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0" name="Equation" r:id="rId15" imgW="2857320" imgH="203040" progId="Equation.DSMT4">
                  <p:embed/>
                </p:oleObj>
              </mc:Choice>
              <mc:Fallback>
                <p:oleObj name="Equation" r:id="rId15" imgW="285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600" y="5540144"/>
                        <a:ext cx="4602033" cy="327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4279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FD99-0D05-417E-BAE1-EDAF32B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15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AF6F21D-2D59-4416-BF3D-5D840C1F3C0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04800" y="1752601"/>
            <a:ext cx="7848600" cy="476270"/>
          </a:xfrm>
        </p:spPr>
        <p:txBody>
          <a:bodyPr/>
          <a:lstStyle/>
          <a:p>
            <a:r>
              <a:rPr lang="en-US" dirty="0"/>
              <a:t>Find the cumulative probability 0.90 on the z table, </a:t>
            </a:r>
            <a:r>
              <a:rPr lang="en-US" i="1" dirty="0"/>
              <a:t>z</a:t>
            </a:r>
            <a:r>
              <a:rPr lang="en-US" dirty="0"/>
              <a:t> = 1.28.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505AFF-F980-41B9-99BE-A6E57499548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0966" y="2355405"/>
            <a:ext cx="364834" cy="387795"/>
          </a:xfrm>
        </p:spPr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E22E63BF-8A63-4C86-A029-DD81706D5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548726"/>
              </p:ext>
            </p:extLst>
          </p:nvPr>
        </p:nvGraphicFramePr>
        <p:xfrm>
          <a:off x="762000" y="2362200"/>
          <a:ext cx="37338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8" name="Equation" r:id="rId3" imgW="2108160" imgH="203040" progId="Equation.DSMT4">
                  <p:embed/>
                </p:oleObj>
              </mc:Choice>
              <mc:Fallback>
                <p:oleObj name="Equation" r:id="rId3" imgW="2108160" imgH="20304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E22E63BF-8A63-4C86-A029-DD81706D5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362200"/>
                        <a:ext cx="3733800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5D06530-C7D7-4D6C-8C37-7E436BE8D8A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04800" y="2865438"/>
            <a:ext cx="1600200" cy="476270"/>
          </a:xfrm>
        </p:spPr>
        <p:txBody>
          <a:bodyPr/>
          <a:lstStyle/>
          <a:p>
            <a:r>
              <a:rPr lang="en-US" dirty="0"/>
              <a:t>Compute</a:t>
            </a:r>
            <a:endParaRPr lang="en-IN" dirty="0"/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8D1559C1-FCAF-460E-AEA8-AE775FE0D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908351"/>
              </p:ext>
            </p:extLst>
          </p:nvPr>
        </p:nvGraphicFramePr>
        <p:xfrm>
          <a:off x="1868488" y="2871788"/>
          <a:ext cx="28463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9" name="Equation" r:id="rId5" imgW="1460160" imgH="228600" progId="Equation.DSMT4">
                  <p:embed/>
                </p:oleObj>
              </mc:Choice>
              <mc:Fallback>
                <p:oleObj name="Equation" r:id="rId5" imgW="1460160" imgH="2286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8D1559C1-FCAF-460E-AEA8-AE775FE0D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8488" y="2871788"/>
                        <a:ext cx="2846387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951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920D-2644-4639-B9D7-471E068F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16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3A36-51EA-4BBB-ADFE-DF5A5279D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3669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Excel and R Functionality.</a:t>
            </a:r>
            <a:endParaRPr lang="en-IN" sz="2400" dirty="0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45E229-61F1-4809-9572-EBC4A98A5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8405"/>
              </p:ext>
            </p:extLst>
          </p:nvPr>
        </p:nvGraphicFramePr>
        <p:xfrm>
          <a:off x="381000" y="2159000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9280444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277757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250912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Distribution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Excel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247618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Normal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43909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=NORM.DIST(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pnorm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87629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x: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=NORM.INV(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qnorm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00196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i="0" dirty="0"/>
                        <a:t>Exponential</a:t>
                      </a:r>
                      <a:endParaRPr lang="en-IN" b="1" i="0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97449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=EXPON.DIST(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pexp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x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85304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x: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NA*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qexp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λ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15642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i="0" dirty="0"/>
                        <a:t>Lognormal</a:t>
                      </a:r>
                      <a:endParaRPr lang="en-IN" b="1" i="0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331874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P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 ≤ 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):</a:t>
                      </a:r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=LOGNORM.DIST(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1)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plnorm</a:t>
                      </a:r>
                      <a:r>
                        <a:rPr lang="en-IN" dirty="0"/>
                        <a:t>(</a:t>
                      </a:r>
                      <a:r>
                        <a:rPr lang="en-IN" i="1" dirty="0"/>
                        <a:t>y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lower.tail</a:t>
                      </a:r>
                      <a:r>
                        <a:rPr lang="en-US" dirty="0"/>
                        <a:t>=TRUE)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259469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Finding </a:t>
                      </a:r>
                      <a:r>
                        <a:rPr lang="en-US" i="1" dirty="0"/>
                        <a:t>y:</a:t>
                      </a:r>
                      <a:endParaRPr lang="en-IN" i="1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=LOGNORM.INV(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qlnorm</a:t>
                      </a:r>
                      <a:r>
                        <a:rPr lang="en-IN" dirty="0"/>
                        <a:t>(</a:t>
                      </a:r>
                      <a:r>
                        <a:rPr lang="en-IN" i="1" dirty="0" err="1"/>
                        <a:t>cumulprob</a:t>
                      </a:r>
                      <a:r>
                        <a:rPr lang="en-IN" dirty="0"/>
                        <a:t>, </a:t>
                      </a:r>
                      <a:r>
                        <a:rPr lang="el-GR" i="1" dirty="0"/>
                        <a:t>μ</a:t>
                      </a:r>
                      <a:r>
                        <a:rPr lang="en-US" dirty="0"/>
                        <a:t>, </a:t>
                      </a:r>
                      <a:r>
                        <a:rPr lang="el-GR" i="1" dirty="0"/>
                        <a:t>σ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marL="110642" marR="110642"/>
                </a:tc>
                <a:extLst>
                  <a:ext uri="{0D108BD9-81ED-4DB2-BD59-A6C34878D82A}">
                    <a16:rowId xmlns:a16="http://schemas.microsoft.com/office/drawing/2014/main" val="17499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195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B5B9-B8DE-4878-8595-6CACE75D7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latin typeface="+mn-lt"/>
              </a:rPr>
              <a:t>End of Main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E35C-E51F-42B1-8E56-9AA70D1454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0" y="6172200"/>
            <a:ext cx="7623175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139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Accessibility Content: Text Alternatives for Images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5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85B7-26AE-48EC-BF2C-0E12B18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2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5ECCE-D1BE-452C-A989-5AC4E1AAC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070980" cy="3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cs typeface="Calibri" panose="020F0502020204030204" pitchFamily="34" charset="0"/>
              </a:rPr>
              <a:t>The counter part to the probability mass function is the probability density </a:t>
            </a:r>
            <a:r>
              <a:rPr lang="en-US" sz="1800" dirty="0"/>
              <a:t>function,</a:t>
            </a:r>
            <a:endParaRPr lang="en-IN" sz="1800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3410E029-8167-4A89-89AB-5660023A7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226211"/>
              </p:ext>
            </p:extLst>
          </p:nvPr>
        </p:nvGraphicFramePr>
        <p:xfrm>
          <a:off x="8532813" y="1636713"/>
          <a:ext cx="5778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1" name="Equation" r:id="rId3" imgW="634680" imgH="380880" progId="Equation.DSMT4">
                  <p:embed/>
                </p:oleObj>
              </mc:Choice>
              <mc:Fallback>
                <p:oleObj name="Equation" r:id="rId3" imgW="6346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813" y="1636713"/>
                        <a:ext cx="57785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412F8D-854F-4A9E-B6F9-6093FAFF78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038738"/>
            <a:ext cx="1686393" cy="394435"/>
          </a:xfrm>
        </p:spPr>
        <p:txBody>
          <a:bodyPr/>
          <a:lstStyle/>
          <a:p>
            <a:pPr marL="292608" indent="-292608"/>
            <a:r>
              <a:rPr lang="en-US" sz="1800" dirty="0"/>
              <a:t>The graph of</a:t>
            </a:r>
            <a:endParaRPr lang="en-IN" sz="1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0EA073B-C48D-4FFE-AFBB-77D793131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897708"/>
              </p:ext>
            </p:extLst>
          </p:nvPr>
        </p:nvGraphicFramePr>
        <p:xfrm>
          <a:off x="2189163" y="2084388"/>
          <a:ext cx="50958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2" name="Equation" r:id="rId5" imgW="520560" imgH="342720" progId="Equation.DSMT4">
                  <p:embed/>
                </p:oleObj>
              </mc:Choice>
              <mc:Fallback>
                <p:oleObj name="Equation" r:id="rId5" imgW="5205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9163" y="2084388"/>
                        <a:ext cx="509587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76886-4862-44E6-8ED4-14D11892711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722986" y="2046084"/>
            <a:ext cx="6172200" cy="3485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approximates the relative frequency polygon for the population.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8D19B4-9230-4D30-BF9D-D8433E9620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2480798"/>
            <a:ext cx="354563" cy="371004"/>
          </a:xfrm>
        </p:spPr>
        <p:txBody>
          <a:bodyPr/>
          <a:lstStyle/>
          <a:p>
            <a:pPr marL="292608" indent="-292608"/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9A61CDE5-FB91-4C33-9A13-F00492B6BD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17607"/>
              </p:ext>
            </p:extLst>
          </p:nvPr>
        </p:nvGraphicFramePr>
        <p:xfrm>
          <a:off x="876129" y="2511987"/>
          <a:ext cx="850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3" name="Equation" r:id="rId7" imgW="850680" imgH="342720" progId="Equation.DSMT4">
                  <p:embed/>
                </p:oleObj>
              </mc:Choice>
              <mc:Fallback>
                <p:oleObj name="Equation" r:id="rId7" imgW="8506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129" y="2511987"/>
                        <a:ext cx="850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13BA1D-54D0-464D-A3F1-2F522386A4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828800" y="2473302"/>
            <a:ext cx="6781800" cy="36351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for all possible value of X.</a:t>
            </a:r>
            <a:endParaRPr lang="en-IN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689F9F-5FE2-426D-9267-42ED07D47E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3440" y="2899274"/>
            <a:ext cx="1939976" cy="363510"/>
          </a:xfrm>
        </p:spPr>
        <p:txBody>
          <a:bodyPr/>
          <a:lstStyle/>
          <a:p>
            <a:pPr marL="292608" indent="-292608"/>
            <a:r>
              <a:rPr lang="en-US" sz="1800" dirty="0"/>
              <a:t>The area under</a:t>
            </a:r>
            <a:endParaRPr lang="en-IN" sz="1800" dirty="0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1BB4389E-5816-4DFC-9C3E-F3647F516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86613"/>
              </p:ext>
            </p:extLst>
          </p:nvPr>
        </p:nvGraphicFramePr>
        <p:xfrm>
          <a:off x="2425700" y="2943225"/>
          <a:ext cx="520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4" name="Equation" r:id="rId9" imgW="520560" imgH="342720" progId="Equation.DSMT4">
                  <p:embed/>
                </p:oleObj>
              </mc:Choice>
              <mc:Fallback>
                <p:oleObj name="Equation" r:id="rId9" imgW="5205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25700" y="2943225"/>
                        <a:ext cx="520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37CBCF-EF44-492F-9352-FC36409301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95686" y="2901134"/>
            <a:ext cx="5410200" cy="3696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over all values of X must equal one.</a:t>
            </a:r>
            <a:endParaRPr lang="en-IN" sz="1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0FA8A6-D71A-40AE-842D-1AE71EA81D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200" y="3326493"/>
            <a:ext cx="5906278" cy="3591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probability the variable assumes a value with an interval,</a:t>
            </a:r>
            <a:endParaRPr lang="en-IN" sz="1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8185C7F-CCA1-4029-B018-2C029D79F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874088"/>
              </p:ext>
            </p:extLst>
          </p:nvPr>
        </p:nvGraphicFramePr>
        <p:xfrm>
          <a:off x="6456363" y="3386138"/>
          <a:ext cx="12096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Equation" r:id="rId11" imgW="1371600" imgH="304560" progId="Equation.DSMT4">
                  <p:embed/>
                </p:oleObj>
              </mc:Choice>
              <mc:Fallback>
                <p:oleObj name="Equation" r:id="rId11" imgW="1371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6363" y="3386138"/>
                        <a:ext cx="12096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6B31380-08C8-4701-981C-4E5E4289B8B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7180" y="3733878"/>
            <a:ext cx="2815857" cy="3785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is defined as the area under</a:t>
            </a:r>
            <a:endParaRPr lang="en-IN" sz="1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FC7756B8-4290-42D6-AF1D-D462A2156F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94095"/>
              </p:ext>
            </p:extLst>
          </p:nvPr>
        </p:nvGraphicFramePr>
        <p:xfrm>
          <a:off x="3311525" y="3760788"/>
          <a:ext cx="520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Equation" r:id="rId13" imgW="571320" imgH="380880" progId="Equation.DSMT4">
                  <p:embed/>
                </p:oleObj>
              </mc:Choice>
              <mc:Fallback>
                <p:oleObj name="Equation" r:id="rId13" imgW="5713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11525" y="3760788"/>
                        <a:ext cx="5207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CCBE2D-AE47-46AA-B341-05C59AFE3B0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9808" y="3733878"/>
            <a:ext cx="4846992" cy="3785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alibri" panose="020F0502020204030204" pitchFamily="34" charset="0"/>
              </a:rPr>
              <a:t>between points</a:t>
            </a:r>
            <a:r>
              <a:rPr lang="en-US" sz="1800" i="1" dirty="0">
                <a:cs typeface="Calibri" panose="020F0502020204030204" pitchFamily="34" charset="0"/>
              </a:rPr>
              <a:t> a </a:t>
            </a:r>
            <a:r>
              <a:rPr lang="en-US" sz="1800" dirty="0">
                <a:cs typeface="Calibri" panose="020F0502020204030204" pitchFamily="34" charset="0"/>
              </a:rPr>
              <a:t>and </a:t>
            </a:r>
            <a:r>
              <a:rPr lang="en-US" sz="1800" i="1" dirty="0">
                <a:cs typeface="Calibri" panose="020F0502020204030204" pitchFamily="34" charset="0"/>
              </a:rPr>
              <a:t>b</a:t>
            </a:r>
            <a:r>
              <a:rPr lang="en-US" sz="1800" dirty="0">
                <a:cs typeface="Calibri" panose="020F0502020204030204" pitchFamily="34" charset="0"/>
              </a:rPr>
              <a:t>.</a:t>
            </a:r>
            <a:endParaRPr lang="en-IN" sz="1800" dirty="0">
              <a:cs typeface="Calibri" panose="020F050202020403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818E0DA-76D1-41B7-8E2A-228B6650AA3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2185" y="4191000"/>
            <a:ext cx="4699416" cy="3560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cumulative distribution function is denoted</a:t>
            </a:r>
            <a:endParaRPr lang="en-IN" sz="1800" dirty="0"/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4A3810F-36CE-429C-BF1B-0104CA1E08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461139"/>
              </p:ext>
            </p:extLst>
          </p:nvPr>
        </p:nvGraphicFramePr>
        <p:xfrm>
          <a:off x="5154613" y="4213225"/>
          <a:ext cx="6350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7" name="Equation" r:id="rId15" imgW="647640" imgH="380880" progId="Equation.DSMT4">
                  <p:embed/>
                </p:oleObj>
              </mc:Choice>
              <mc:Fallback>
                <p:oleObj name="Equation" r:id="rId15" imgW="6476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54613" y="4213225"/>
                        <a:ext cx="635000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AC7A300-AFAA-48BB-97B1-3E42CE68013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7180" y="4591912"/>
            <a:ext cx="352575" cy="334651"/>
          </a:xfrm>
        </p:spPr>
        <p:txBody>
          <a:bodyPr/>
          <a:lstStyle/>
          <a:p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D4E239D1-7549-41ED-B1AC-472F94E271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02207"/>
              </p:ext>
            </p:extLst>
          </p:nvPr>
        </p:nvGraphicFramePr>
        <p:xfrm>
          <a:off x="868363" y="4613275"/>
          <a:ext cx="1651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8" name="Equation" r:id="rId17" imgW="1650960" imgH="342720" progId="Equation.DSMT4">
                  <p:embed/>
                </p:oleObj>
              </mc:Choice>
              <mc:Fallback>
                <p:oleObj name="Equation" r:id="rId17" imgW="16509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8363" y="4613275"/>
                        <a:ext cx="16510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B5ED827-9844-4281-A6D9-0BCD1C59EF1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2184" y="4994963"/>
            <a:ext cx="8204616" cy="376361"/>
          </a:xfrm>
        </p:spPr>
        <p:txBody>
          <a:bodyPr/>
          <a:lstStyle/>
          <a:p>
            <a:pPr marL="292608" indent="-292608">
              <a:spcBef>
                <a:spcPts val="500"/>
              </a:spcBef>
            </a:pPr>
            <a:r>
              <a:rPr lang="en-US" sz="1800" dirty="0"/>
              <a:t>Area under the probability density function up to the value </a:t>
            </a:r>
            <a:r>
              <a:rPr lang="en-US" sz="1800" i="1" dirty="0"/>
              <a:t>x.</a:t>
            </a:r>
            <a:endParaRPr lang="en-IN" sz="1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86FDB3F-3A43-4DD3-A7BD-7508AED7F72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87180" y="5486399"/>
            <a:ext cx="315253" cy="345233"/>
          </a:xfrm>
        </p:spPr>
        <p:txBody>
          <a:bodyPr/>
          <a:lstStyle/>
          <a:p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2FA7A293-9787-4514-8047-272396388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832968"/>
              </p:ext>
            </p:extLst>
          </p:nvPr>
        </p:nvGraphicFramePr>
        <p:xfrm>
          <a:off x="860425" y="5475288"/>
          <a:ext cx="2679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Equation" r:id="rId19" imgW="2679480" imgH="342720" progId="Equation.DSMT4">
                  <p:embed/>
                </p:oleObj>
              </mc:Choice>
              <mc:Fallback>
                <p:oleObj name="Equation" r:id="rId19" imgW="26794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60425" y="5475288"/>
                        <a:ext cx="2679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327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6.2 The Normal Distribution </a:t>
            </a:r>
            <a:r>
              <a:rPr lang="en-US" sz="1000" dirty="0"/>
              <a:t>14</a:t>
            </a:r>
            <a:r>
              <a:rPr lang="en-US" noProof="0" dirty="0"/>
              <a:t> – Text Alternative</a:t>
            </a:r>
            <a:endParaRPr lang="en-US" sz="1100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159578" cy="1256812"/>
          </a:xfrm>
        </p:spPr>
        <p:txBody>
          <a:bodyPr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IN" sz="2400" dirty="0"/>
              <a:t>Standard normal curve showing the area: between z = negative 1.96 and z = 1.96 is 0.95; for Z less than negative 1.96, area = 0.025. For Z greater than 1.96, area = 0.025.</a:t>
            </a:r>
            <a:endParaRPr lang="en-US" sz="24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878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6.3 Other Continuous Probability Distributions </a:t>
            </a:r>
            <a:r>
              <a:rPr lang="en-US" sz="1100" dirty="0"/>
              <a:t>4</a:t>
            </a:r>
            <a:r>
              <a:rPr lang="en-US" noProof="0" dirty="0"/>
              <a:t> – Text Alternative</a:t>
            </a:r>
            <a:endParaRPr lang="en-US" sz="1100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083378" cy="3161812"/>
          </a:xfrm>
        </p:spPr>
        <p:txBody>
          <a:bodyPr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IN" sz="2400" dirty="0"/>
              <a:t>The y axis is labeled F of x and the x axis is labeled x and has five points 1 to 5. When lambda = 1.5, the curve falls sharply from the y axis, and flattens as x increases. When lambda = 1, the curve falls less sharply from the y axis, and flattens as x increases remaining above the curve for lambda = 1.5 after the intersection. When lambda = 0.5, the curve falls from the y axis, and flattens as x increases remaining above the curve for lambda = 1.5 and 1 after the intersections.</a:t>
            </a:r>
            <a:endParaRPr lang="en-US" sz="24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511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 panose="020F0502020204030204" pitchFamily="34" charset="0"/>
              </a:rPr>
              <a:t>6.3 Other Continuous Probability Distributions </a:t>
            </a:r>
            <a:r>
              <a:rPr lang="en-US" sz="1100" dirty="0">
                <a:cs typeface="+mj-cs"/>
              </a:rPr>
              <a:t>11</a:t>
            </a:r>
            <a:r>
              <a:rPr lang="en-US" noProof="0" dirty="0"/>
              <a:t> – Text Alternative</a:t>
            </a:r>
            <a:endParaRPr lang="en-US" sz="1100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229600" cy="3879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sigma = 1, the curve peaks early and is heavily skewed right. When sigma = 0.5 the curve peaks, but not as early as when sigma = 1, and this curve is closer to normal. When sigma = 5, the curve decreases steeply and approaches the x axis asymptotically from above.</a:t>
            </a:r>
            <a:endParaRPr lang="en-US" sz="24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936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4C3-E522-465C-BFCA-27EBA53B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ADCF-10B9-4DAE-8039-47E0E738E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7751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One of the simplest continuous probability distributions is called the continuous uniform distribution.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2200" dirty="0"/>
              <a:t>This distribution is appropriate when the underlying random variable has an equally likely chance of assuming a value within a specified range </a:t>
            </a:r>
            <a:r>
              <a:rPr lang="en-US" sz="2200" i="1" dirty="0"/>
              <a:t>[a</a:t>
            </a:r>
            <a:r>
              <a:rPr lang="en-US" sz="2200" dirty="0"/>
              <a:t>, </a:t>
            </a:r>
            <a:r>
              <a:rPr lang="en-US" sz="2200" i="1" dirty="0"/>
              <a:t>b]</a:t>
            </a:r>
            <a:r>
              <a:rPr lang="en-US" sz="2200" dirty="0"/>
              <a:t>.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329F4-D7D0-405C-B40D-39E0E1B49A4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3871210"/>
            <a:ext cx="472190" cy="43596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E4515CA-D319-406D-828D-22D45E551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13293"/>
              </p:ext>
            </p:extLst>
          </p:nvPr>
        </p:nvGraphicFramePr>
        <p:xfrm>
          <a:off x="1041400" y="3548063"/>
          <a:ext cx="34607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Equation" r:id="rId3" imgW="3746160" imgH="1130040" progId="Equation.DSMT4">
                  <p:embed/>
                </p:oleObj>
              </mc:Choice>
              <mc:Fallback>
                <p:oleObj name="Equation" r:id="rId3" imgW="374616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1400" y="3548063"/>
                        <a:ext cx="3460750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43365-59E3-4460-96D8-5B09C5371DB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794354"/>
            <a:ext cx="502170" cy="47843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131528-E9D8-4AB3-A608-A684CB7825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019354"/>
              </p:ext>
            </p:extLst>
          </p:nvPr>
        </p:nvGraphicFramePr>
        <p:xfrm>
          <a:off x="1017588" y="4678363"/>
          <a:ext cx="2006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" name="Equation" r:id="rId5" imgW="2108160" imgH="672840" progId="Equation.DSMT4">
                  <p:embed/>
                </p:oleObj>
              </mc:Choice>
              <mc:Fallback>
                <p:oleObj name="Equation" r:id="rId5" imgW="210816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7588" y="4678363"/>
                        <a:ext cx="2006600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4F65A-3FF6-484B-AFD6-6AA9D2CBCC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5468076"/>
            <a:ext cx="547141" cy="420974"/>
          </a:xfrm>
        </p:spPr>
        <p:txBody>
          <a:bodyPr>
            <a:normAutofit lnSpcReduction="10000"/>
          </a:bodyPr>
          <a:lstStyle/>
          <a:p>
            <a:pPr marL="292608" indent="-292608"/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482ABF6-3185-4CD7-83FF-EB66B9A86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884904"/>
              </p:ext>
            </p:extLst>
          </p:nvPr>
        </p:nvGraphicFramePr>
        <p:xfrm>
          <a:off x="944563" y="5380038"/>
          <a:ext cx="30702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" name="Equation" r:id="rId7" imgW="3162240" imgH="533160" progId="Equation.DSMT4">
                  <p:embed/>
                </p:oleObj>
              </mc:Choice>
              <mc:Fallback>
                <p:oleObj name="Equation" r:id="rId7" imgW="316224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4563" y="5380038"/>
                        <a:ext cx="3070225" cy="5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70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FDA3-4B07-4C07-83E4-C854391F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9569-ED07-42D9-95A4-5CFCA53E7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276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The probability density function does not directly represent probability.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The area under the curve represents probability.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This is the area of a rectangle: base times height.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86E04-AC1D-4BA8-8644-2DBA7C6B70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215392"/>
            <a:ext cx="2780675" cy="42721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>
                <a:cs typeface="Calibri" panose="020F0502020204030204" pitchFamily="34" charset="0"/>
              </a:rPr>
              <a:t>(Length of an interval)</a:t>
            </a:r>
            <a:endParaRPr lang="en-IN" sz="2000" dirty="0">
              <a:cs typeface="Calibri" panose="020F0502020204030204" pitchFamily="34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CCE59F-5858-47F7-A1DA-63CF47BF6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384242"/>
              </p:ext>
            </p:extLst>
          </p:nvPr>
        </p:nvGraphicFramePr>
        <p:xfrm>
          <a:off x="3276600" y="3138488"/>
          <a:ext cx="749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name="Equation" r:id="rId3" imgW="749160" imgH="609480" progId="Equation.DSMT4">
                  <p:embed/>
                </p:oleObj>
              </mc:Choice>
              <mc:Fallback>
                <p:oleObj name="Equation" r:id="rId3" imgW="7491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3138488"/>
                        <a:ext cx="749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Uniform distribution from a to b with height 1 divided by b minus a. The mean is the average of a and b. The total area is 1.">
            <a:extLst>
              <a:ext uri="{FF2B5EF4-FFF2-40B4-BE49-F238E27FC236}">
                <a16:creationId xmlns:a16="http://schemas.microsoft.com/office/drawing/2014/main" id="{FF9DF600-86F5-4FC7-8D76-1C02BDDB7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38227"/>
            <a:ext cx="3372263" cy="22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188C-B46F-4E6A-B52B-46C9B488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3ED5-278C-4867-8168-CD0AF7CD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37673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/>
              <a:t>Example: Sales for a particular cosmetic line follow a continuous uniform distribution with a lower limit of $2,500 and an upper limit of $5,000.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2400" dirty="0"/>
              <a:t>What are the mean and standard deviation?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34195-6444-43BD-97FB-5395687837D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810000"/>
            <a:ext cx="517161" cy="380999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F1ABAD8-3B0B-4E66-9FA2-C2860E00B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620428"/>
              </p:ext>
            </p:extLst>
          </p:nvPr>
        </p:nvGraphicFramePr>
        <p:xfrm>
          <a:off x="1028700" y="3640138"/>
          <a:ext cx="3009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" name="Equation" r:id="rId3" imgW="3009600" imgH="672840" progId="Equation.DSMT4">
                  <p:embed/>
                </p:oleObj>
              </mc:Choice>
              <mc:Fallback>
                <p:oleObj name="Equation" r:id="rId3" imgW="30096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700" y="3640138"/>
                        <a:ext cx="3009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C51871-FC46-44DD-BCC2-CF726EAC64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785610"/>
            <a:ext cx="466531" cy="47219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dirty="0"/>
              <a:t> </a:t>
            </a:r>
            <a:endParaRPr lang="en-IN" sz="2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37C76F-B46D-4E55-AFC0-8C62F0BAA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293218"/>
              </p:ext>
            </p:extLst>
          </p:nvPr>
        </p:nvGraphicFramePr>
        <p:xfrm>
          <a:off x="1035050" y="4724400"/>
          <a:ext cx="4064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" name="Equation" r:id="rId5" imgW="4063680" imgH="533160" progId="Equation.DSMT4">
                  <p:embed/>
                </p:oleObj>
              </mc:Choice>
              <mc:Fallback>
                <p:oleObj name="Equation" r:id="rId5" imgW="40636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5050" y="4724400"/>
                        <a:ext cx="4064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752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5282-DB80-4DD1-8242-1E48A03D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6.1 Continuous Random Variables and the Uniform Distribution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5E05-A091-430E-993F-3B06CBE0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82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Example, continued.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What is the probability the sales exceed $4,000?</a:t>
            </a:r>
            <a:endParaRPr lang="en-IN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A50967-36C8-4C72-889B-5D4B56B8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484533"/>
              </p:ext>
            </p:extLst>
          </p:nvPr>
        </p:nvGraphicFramePr>
        <p:xfrm>
          <a:off x="2349500" y="2514600"/>
          <a:ext cx="431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Equation" r:id="rId3" imgW="4317840" imgH="609480" progId="Equation.DSMT4">
                  <p:embed/>
                </p:oleObj>
              </mc:Choice>
              <mc:Fallback>
                <p:oleObj name="Equation" r:id="rId3" imgW="43178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9500" y="2514600"/>
                        <a:ext cx="4318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Uniform distribution from 2,500 to 5,000. The area from 4,000 to 5,000 is shaded and the area is labeled 0.40.">
            <a:extLst>
              <a:ext uri="{FF2B5EF4-FFF2-40B4-BE49-F238E27FC236}">
                <a16:creationId xmlns:a16="http://schemas.microsoft.com/office/drawing/2014/main" id="{E0552796-4C18-4BE5-B6CE-9FFF02B9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603" y="3377163"/>
            <a:ext cx="3731287" cy="21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312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ster Design">
  <a:themeElements>
    <a:clrScheme name="Custom 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ffectLst/>
      </a:spPr>
      <a:bodyPr/>
      <a:lstStyle>
        <a:defPPr>
          <a:buClrTx/>
          <a:buSzPct val="100000"/>
          <a:buFont typeface="Arial" panose="020B0604020202020204" pitchFamily="34" charset="0"/>
          <a:buChar char="•"/>
          <a:defRPr dirty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Design</Template>
  <TotalTime>22661</TotalTime>
  <Words>3048</Words>
  <Application>Microsoft Office PowerPoint</Application>
  <PresentationFormat>On-screen Show (4:3)</PresentationFormat>
  <Paragraphs>461</Paragraphs>
  <Slides>52</Slides>
  <Notes>2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Book Antiqua</vt:lpstr>
      <vt:lpstr>Calibri</vt:lpstr>
      <vt:lpstr>Helvetica</vt:lpstr>
      <vt:lpstr>Times New Roman</vt:lpstr>
      <vt:lpstr>Wingdings</vt:lpstr>
      <vt:lpstr>Master Design</vt:lpstr>
      <vt:lpstr>1_Master Design</vt:lpstr>
      <vt:lpstr>Equation</vt:lpstr>
      <vt:lpstr>6 Continuous Probability Distributions</vt:lpstr>
      <vt:lpstr>Chapter 6 Learning Objectives (L Os)</vt:lpstr>
      <vt:lpstr>Introductory Case: Demand for Salmon</vt:lpstr>
      <vt:lpstr>6.1 Continuous Random Variables and the Uniform Distribution 1</vt:lpstr>
      <vt:lpstr>6.1 Continuous Random Variables and the Uniform Distribution 2</vt:lpstr>
      <vt:lpstr>6.1 Continuous Random Variables and the Uniform Distribution 3</vt:lpstr>
      <vt:lpstr>6.1 Continuous Random Variables and the Uniform Distribution 4</vt:lpstr>
      <vt:lpstr>6.1 Continuous Random Variables and the Uniform Distribution 5</vt:lpstr>
      <vt:lpstr>6.1 Continuous Random Variables and the Uniform Distribution 6</vt:lpstr>
      <vt:lpstr>6.1 Continuous Random Variables and the Uniform Distribution 7</vt:lpstr>
      <vt:lpstr>6.2 The Normal Distribution 1</vt:lpstr>
      <vt:lpstr>6.2 The Normal Distribution 2</vt:lpstr>
      <vt:lpstr>6.2 The Normal Distribution 3</vt:lpstr>
      <vt:lpstr>6.2 The Normal Distribution 4</vt:lpstr>
      <vt:lpstr>6.2 The Normal Distribution 5</vt:lpstr>
      <vt:lpstr>6.2 The Normal Distribution 6</vt:lpstr>
      <vt:lpstr>6.2 The Normal Distribution 7</vt:lpstr>
      <vt:lpstr>6.2 The Normal Distribution 8</vt:lpstr>
      <vt:lpstr>6.2 The Normal Distribution 9</vt:lpstr>
      <vt:lpstr>6.2 The Normal Distribution 10</vt:lpstr>
      <vt:lpstr>6.2 The Normal Distribution 11</vt:lpstr>
      <vt:lpstr>6.2 The Normal Distribution 12</vt:lpstr>
      <vt:lpstr>6.2 The Normal Distribution 13</vt:lpstr>
      <vt:lpstr>6.2 The Normal Distribution 14</vt:lpstr>
      <vt:lpstr>6.2 The Normal Distribution 15</vt:lpstr>
      <vt:lpstr>6.2 The Normal Distribution 16</vt:lpstr>
      <vt:lpstr>6.2 The Normal Distribution 17</vt:lpstr>
      <vt:lpstr>6.2 The Normal Distribution 18</vt:lpstr>
      <vt:lpstr>6.2 The Normal Distribution 19</vt:lpstr>
      <vt:lpstr>6.2 The Normal Distribution 20</vt:lpstr>
      <vt:lpstr>6.2 The Normal Distribution 21</vt:lpstr>
      <vt:lpstr>6.3 Other Continuous Probability Distributions 1</vt:lpstr>
      <vt:lpstr>6.3 Other Continuous Probability Distributions 2</vt:lpstr>
      <vt:lpstr>6.3 Other Continuous Probability Distributions 3</vt:lpstr>
      <vt:lpstr>6.3 Other Continuous Probability Distributions 4</vt:lpstr>
      <vt:lpstr>6.3 Other Continuous Probability Distributions 5</vt:lpstr>
      <vt:lpstr>6.3 Other Continuous Probability Distributions 6</vt:lpstr>
      <vt:lpstr>6.3 Other Continuous Probability Distributions 7</vt:lpstr>
      <vt:lpstr>6.3 Other Continuous Probability Distributions 8</vt:lpstr>
      <vt:lpstr>6.3 Other Continuous Probability Distributions 9</vt:lpstr>
      <vt:lpstr>6.3 Other Continuous Probability Distributions 10</vt:lpstr>
      <vt:lpstr>6.3 Other Continuous Probability Distributions 11</vt:lpstr>
      <vt:lpstr>6.3 Other Continuous Probability Distributions 12</vt:lpstr>
      <vt:lpstr>6.3 Other Continuous Probability Distributions 13</vt:lpstr>
      <vt:lpstr>6.3 Other Continuous Probability Distributions 14</vt:lpstr>
      <vt:lpstr>6.3 Other Continuous Probability Distributions 15</vt:lpstr>
      <vt:lpstr>6.3 Other Continuous Probability Distributions 16</vt:lpstr>
      <vt:lpstr>End of Main Content</vt:lpstr>
      <vt:lpstr>Accessibility Content: Text Alternatives for Images</vt:lpstr>
      <vt:lpstr>6.2 The Normal Distribution 14 – Text Alternative</vt:lpstr>
      <vt:lpstr>6.3 Other Continuous Probability Distributions 4 – Text Alternative</vt:lpstr>
      <vt:lpstr>6.3 Other Continuous Probability Distributions 11 – Text Alternative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Numerical Descriptive Measures</dc:title>
  <dc:creator/>
  <cp:lastModifiedBy>Nithiyanadhan Rajagopal</cp:lastModifiedBy>
  <cp:revision>1232</cp:revision>
  <dcterms:created xsi:type="dcterms:W3CDTF">2011-08-11T13:30:00Z</dcterms:created>
  <dcterms:modified xsi:type="dcterms:W3CDTF">2021-07-13T12:27:51Z</dcterms:modified>
</cp:coreProperties>
</file>